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2" r:id="rId1"/>
  </p:sldMasterIdLst>
  <p:notesMasterIdLst>
    <p:notesMasterId r:id="rId24"/>
  </p:notesMasterIdLst>
  <p:sldIdLst>
    <p:sldId id="269" r:id="rId2"/>
    <p:sldId id="257" r:id="rId3"/>
    <p:sldId id="258" r:id="rId4"/>
    <p:sldId id="270" r:id="rId5"/>
    <p:sldId id="277" r:id="rId6"/>
    <p:sldId id="278" r:id="rId7"/>
    <p:sldId id="259" r:id="rId8"/>
    <p:sldId id="260" r:id="rId9"/>
    <p:sldId id="271" r:id="rId10"/>
    <p:sldId id="272" r:id="rId11"/>
    <p:sldId id="273" r:id="rId12"/>
    <p:sldId id="274" r:id="rId13"/>
    <p:sldId id="261" r:id="rId14"/>
    <p:sldId id="262" r:id="rId15"/>
    <p:sldId id="279" r:id="rId16"/>
    <p:sldId id="263" r:id="rId17"/>
    <p:sldId id="265" r:id="rId18"/>
    <p:sldId id="266" r:id="rId19"/>
    <p:sldId id="267" r:id="rId20"/>
    <p:sldId id="276" r:id="rId21"/>
    <p:sldId id="275" r:id="rId22"/>
    <p:sldId id="28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216" autoAdjust="0"/>
    <p:restoredTop sz="94660"/>
  </p:normalViewPr>
  <p:slideViewPr>
    <p:cSldViewPr snapToGrid="0">
      <p:cViewPr varScale="1">
        <p:scale>
          <a:sx n="96" d="100"/>
          <a:sy n="96" d="100"/>
        </p:scale>
        <p:origin x="23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hdphoto2.wdp>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3.png>
</file>

<file path=ppt/media/image4.pn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6E5B85-0E7A-4EAF-919D-67A32A4C0AEC}" type="datetimeFigureOut">
              <a:rPr lang="en-US" smtClean="0"/>
              <a:t>4/23/17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CF9B0C-E123-409D-9B83-CA4B48984956}" type="slidenum">
              <a:rPr lang="en-US" smtClean="0"/>
              <a:t>‹#›</a:t>
            </a:fld>
            <a:endParaRPr lang="en-US"/>
          </a:p>
        </p:txBody>
      </p:sp>
    </p:spTree>
    <p:extLst>
      <p:ext uri="{BB962C8B-B14F-4D97-AF65-F5344CB8AC3E}">
        <p14:creationId xmlns:p14="http://schemas.microsoft.com/office/powerpoint/2010/main" val="806028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3.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3.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2.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2.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smtClean="0"/>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19106E5-CD9C-45D9-8E5B-ECC77ADB801F}" type="datetimeFigureOut">
              <a:rPr lang="en-US" smtClean="0"/>
              <a:t>4/23/17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CC512941-495E-41CA-9763-B8CD95B67AF3}" type="slidenum">
              <a:rPr lang="en-US" smtClean="0"/>
              <a:t>‹#›</a:t>
            </a:fld>
            <a:endParaRPr lang="en-US"/>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9106E5-CD9C-45D9-8E5B-ECC77ADB801F}" type="datetimeFigureOut">
              <a:rPr lang="en-US" smtClean="0"/>
              <a:t>4/23/17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512941-495E-41CA-9763-B8CD95B67AF3}" type="slidenum">
              <a:rPr lang="en-US" smtClean="0"/>
              <a:t>‹#›</a:t>
            </a:fld>
            <a:endParaRPr lang="en-US"/>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19106E5-CD9C-45D9-8E5B-ECC77ADB801F}" type="datetimeFigureOut">
              <a:rPr lang="en-US" smtClean="0"/>
              <a:t>4/23/17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512941-495E-41CA-9763-B8CD95B67AF3}"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19106E5-CD9C-45D9-8E5B-ECC77ADB801F}" type="datetimeFigureOut">
              <a:rPr lang="en-US" smtClean="0"/>
              <a:t>4/23/17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512941-495E-41CA-9763-B8CD95B67AF3}"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smtClean="0"/>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919106E5-CD9C-45D9-8E5B-ECC77ADB801F}" type="datetimeFigureOut">
              <a:rPr lang="en-US" smtClean="0"/>
              <a:t>4/23/17</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CC512941-495E-41CA-9763-B8CD95B67AF3}" type="slidenum">
              <a:rPr lang="en-US" smtClean="0"/>
              <a:t>‹#›</a:t>
            </a:fld>
            <a:endParaRPr lang="en-US"/>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19106E5-CD9C-45D9-8E5B-ECC77ADB801F}" type="datetimeFigureOut">
              <a:rPr lang="en-US" smtClean="0"/>
              <a:t>4/23/17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512941-495E-41CA-9763-B8CD95B67AF3}" type="slidenum">
              <a:rPr lang="en-US" smtClean="0"/>
              <a:t>‹#›</a:t>
            </a:fld>
            <a:endParaRPr lang="en-US"/>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19106E5-CD9C-45D9-8E5B-ECC77ADB801F}" type="datetimeFigureOut">
              <a:rPr lang="en-US" smtClean="0"/>
              <a:t>4/23/17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C512941-495E-41CA-9763-B8CD95B67AF3}"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19106E5-CD9C-45D9-8E5B-ECC77ADB801F}" type="datetimeFigureOut">
              <a:rPr lang="en-US" smtClean="0"/>
              <a:t>4/23/17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C512941-495E-41CA-9763-B8CD95B67AF3}" type="slidenum">
              <a:rPr lang="en-US" smtClean="0"/>
              <a:t>‹#›</a:t>
            </a:fld>
            <a:endParaRPr lang="en-US"/>
          </a:p>
        </p:txBody>
      </p:sp>
      <p:sp>
        <p:nvSpPr>
          <p:cNvPr id="6" name="Title 5"/>
          <p:cNvSpPr>
            <a:spLocks noGrp="1"/>
          </p:cNvSpPr>
          <p:nvPr>
            <p:ph type="title"/>
          </p:nvPr>
        </p:nvSpPr>
        <p:spPr/>
        <p:txBody>
          <a:bodyPr/>
          <a:lstStyle/>
          <a:p>
            <a:r>
              <a:rPr lang="en-US" smtClean="0"/>
              <a:t>Click to edit Master title style</a:t>
            </a:r>
            <a:endParaRPr lang="en-US"/>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9106E5-CD9C-45D9-8E5B-ECC77ADB801F}" type="datetimeFigureOut">
              <a:rPr lang="en-US" smtClean="0"/>
              <a:t>4/23/17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C512941-495E-41CA-9763-B8CD95B67AF3}" type="slidenum">
              <a:rPr lang="en-US" smtClean="0"/>
              <a:t>‹#›</a:t>
            </a:fld>
            <a:endParaRPr lang="en-US"/>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9106E5-CD9C-45D9-8E5B-ECC77ADB801F}" type="datetimeFigureOut">
              <a:rPr lang="en-US" smtClean="0"/>
              <a:t>4/23/17</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CC512941-495E-41CA-9763-B8CD95B67AF3}" type="slidenum">
              <a:rPr lang="en-US" smtClean="0"/>
              <a:t>‹#›</a:t>
            </a:fld>
            <a:endParaRPr lang="en-US"/>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9106E5-CD9C-45D9-8E5B-ECC77ADB801F}" type="datetimeFigureOut">
              <a:rPr lang="en-US" smtClean="0"/>
              <a:t>4/23/17</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CC512941-495E-41CA-9763-B8CD95B67AF3}" type="slidenum">
              <a:rPr lang="en-US" smtClean="0"/>
              <a:t>‹#›</a:t>
            </a:fld>
            <a:endParaRPr lang="en-US"/>
          </a:p>
        </p:txBody>
      </p:sp>
    </p:spTree>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2.png"/><Relationship Id="rId14" Type="http://schemas.microsoft.com/office/2007/relationships/hdphoto" Target="../media/hdphoto1.wdp"/><Relationship Id="rId1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919106E5-CD9C-45D9-8E5B-ECC77ADB801F}" type="datetimeFigureOut">
              <a:rPr lang="en-US" smtClean="0"/>
              <a:t>4/23/17</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CC512941-495E-41CA-9763-B8CD95B67AF3}" type="slidenum">
              <a:rPr lang="en-US" smtClean="0"/>
              <a:t>‹#›</a:t>
            </a:fld>
            <a:endParaRPr lang="en-US"/>
          </a:p>
        </p:txBody>
      </p:sp>
    </p:spTree>
    <p:extLst>
      <p:ext uri="{BB962C8B-B14F-4D97-AF65-F5344CB8AC3E}">
        <p14:creationId xmlns:p14="http://schemas.microsoft.com/office/powerpoint/2010/main" val="1791478808"/>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7.tiff"/><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22.xml.rels><?xml version="1.0" encoding="UTF-8" standalone="yes"?>
<Relationships xmlns="http://schemas.openxmlformats.org/package/2006/relationships"><Relationship Id="rId3" Type="http://schemas.openxmlformats.org/officeDocument/2006/relationships/image" Target="../media/image18.tiff"/><Relationship Id="rId4" Type="http://schemas.openxmlformats.org/officeDocument/2006/relationships/hyperlink" Target="https://www.youtube.com/watch?v=AuR8C7m42ZQ&amp;feature=youtu.be" TargetMode="External"/><Relationship Id="rId5" Type="http://schemas.openxmlformats.org/officeDocument/2006/relationships/image" Target="../media/image19.tiff"/><Relationship Id="rId1" Type="http://schemas.openxmlformats.org/officeDocument/2006/relationships/slideLayout" Target="../slideLayouts/slideLayout2.xml"/><Relationship Id="rId2" Type="http://schemas.openxmlformats.org/officeDocument/2006/relationships/hyperlink" Target="https://www.youtube.com/watch?v=e26DO6jsaFM&amp;feature=youtu.b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tiff"/><Relationship Id="rId1" Type="http://schemas.openxmlformats.org/officeDocument/2006/relationships/slideLayout" Target="../slideLayouts/slideLayout1.xml"/><Relationship Id="rId2" Type="http://schemas.openxmlformats.org/officeDocument/2006/relationships/image" Target="../media/image6.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9776"/>
            <a:ext cx="10515600" cy="1325563"/>
          </a:xfrm>
        </p:spPr>
        <p:txBody>
          <a:bodyPr>
            <a:normAutofit/>
          </a:bodyPr>
          <a:lstStyle/>
          <a:p>
            <a:pPr algn="ctr"/>
            <a:r>
              <a:rPr lang="en-US" sz="4800" b="1" dirty="0" smtClean="0"/>
              <a:t>Drone package delivery project</a:t>
            </a:r>
            <a:endParaRPr lang="en-US" sz="4800" b="1" dirty="0"/>
          </a:p>
        </p:txBody>
      </p:sp>
      <p:sp>
        <p:nvSpPr>
          <p:cNvPr id="6" name="TextBox 5"/>
          <p:cNvSpPr txBox="1"/>
          <p:nvPr/>
        </p:nvSpPr>
        <p:spPr>
          <a:xfrm>
            <a:off x="4220936" y="1226492"/>
            <a:ext cx="5763986" cy="584775"/>
          </a:xfrm>
          <a:prstGeom prst="rect">
            <a:avLst/>
          </a:prstGeom>
          <a:noFill/>
        </p:spPr>
        <p:txBody>
          <a:bodyPr wrap="square" rtlCol="0">
            <a:spAutoFit/>
          </a:bodyPr>
          <a:lstStyle/>
          <a:p>
            <a:r>
              <a:rPr lang="en-US" sz="3200" b="1" smtClean="0"/>
              <a:t>Final</a:t>
            </a:r>
            <a:r>
              <a:rPr lang="en-US" sz="3200" b="1" smtClean="0"/>
              <a:t> </a:t>
            </a:r>
            <a:r>
              <a:rPr lang="en-US" sz="3200" b="1" dirty="0" smtClean="0"/>
              <a:t>presentation</a:t>
            </a:r>
            <a:endParaRPr lang="en-US" sz="3200" b="1" dirty="0"/>
          </a:p>
        </p:txBody>
      </p:sp>
      <p:sp>
        <p:nvSpPr>
          <p:cNvPr id="7" name="TextBox 6"/>
          <p:cNvSpPr txBox="1"/>
          <p:nvPr/>
        </p:nvSpPr>
        <p:spPr>
          <a:xfrm>
            <a:off x="4038600" y="1954769"/>
            <a:ext cx="4114800" cy="707886"/>
          </a:xfrm>
          <a:prstGeom prst="rect">
            <a:avLst/>
          </a:prstGeom>
          <a:noFill/>
        </p:spPr>
        <p:txBody>
          <a:bodyPr wrap="square" rtlCol="0">
            <a:spAutoFit/>
          </a:bodyPr>
          <a:lstStyle/>
          <a:p>
            <a:pPr algn="ctr"/>
            <a:r>
              <a:rPr lang="en-US" sz="2000" dirty="0" smtClean="0"/>
              <a:t>Gal </a:t>
            </a:r>
            <a:r>
              <a:rPr lang="en-US" sz="2000" dirty="0"/>
              <a:t>M</a:t>
            </a:r>
            <a:r>
              <a:rPr lang="en-US" sz="2000" dirty="0" smtClean="0"/>
              <a:t>alka</a:t>
            </a:r>
          </a:p>
          <a:p>
            <a:pPr algn="ctr"/>
            <a:r>
              <a:rPr lang="en-US" sz="2000" dirty="0" smtClean="0"/>
              <a:t>Gal </a:t>
            </a:r>
            <a:r>
              <a:rPr lang="en-US" sz="2000" dirty="0" err="1"/>
              <a:t>P</a:t>
            </a:r>
            <a:r>
              <a:rPr lang="en-US" sz="2000" dirty="0" err="1" smtClean="0"/>
              <a:t>eretz</a:t>
            </a:r>
            <a:endParaRPr lang="en-US" sz="2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2907983"/>
            <a:ext cx="7773556" cy="4081117"/>
          </a:xfrm>
          <a:prstGeom prst="rect">
            <a:avLst/>
          </a:prstGeom>
        </p:spPr>
      </p:pic>
    </p:spTree>
    <p:extLst>
      <p:ext uri="{BB962C8B-B14F-4D97-AF65-F5344CB8AC3E}">
        <p14:creationId xmlns:p14="http://schemas.microsoft.com/office/powerpoint/2010/main" val="11732105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3461657" y="836751"/>
            <a:ext cx="5328697" cy="5906948"/>
          </a:xfrm>
          <a:prstGeom prst="rect">
            <a:avLst/>
          </a:prstGeom>
        </p:spPr>
      </p:pic>
      <p:sp>
        <p:nvSpPr>
          <p:cNvPr id="4" name="Title 1"/>
          <p:cNvSpPr>
            <a:spLocks noGrp="1"/>
          </p:cNvSpPr>
          <p:nvPr>
            <p:ph type="title"/>
          </p:nvPr>
        </p:nvSpPr>
        <p:spPr>
          <a:xfrm>
            <a:off x="0" y="-191466"/>
            <a:ext cx="11953460" cy="1325563"/>
          </a:xfrm>
        </p:spPr>
        <p:txBody>
          <a:bodyPr/>
          <a:lstStyle/>
          <a:p>
            <a:pPr algn="ctr"/>
            <a:r>
              <a:rPr lang="en-US" smtClean="0"/>
              <a:t>Odroid</a:t>
            </a:r>
            <a:r>
              <a:rPr lang="en-US" dirty="0" smtClean="0"/>
              <a:t> </a:t>
            </a:r>
            <a:r>
              <a:rPr lang="en-US" dirty="0"/>
              <a:t>Components</a:t>
            </a:r>
          </a:p>
        </p:txBody>
      </p:sp>
    </p:spTree>
    <p:extLst>
      <p:ext uri="{BB962C8B-B14F-4D97-AF65-F5344CB8AC3E}">
        <p14:creationId xmlns:p14="http://schemas.microsoft.com/office/powerpoint/2010/main" val="7715169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534886" y="1175245"/>
            <a:ext cx="8700982" cy="5682755"/>
          </a:xfrm>
          <a:prstGeom prst="rect">
            <a:avLst/>
          </a:prstGeom>
        </p:spPr>
      </p:pic>
      <p:sp>
        <p:nvSpPr>
          <p:cNvPr id="5" name="Title 1"/>
          <p:cNvSpPr>
            <a:spLocks noGrp="1"/>
          </p:cNvSpPr>
          <p:nvPr>
            <p:ph type="title"/>
          </p:nvPr>
        </p:nvSpPr>
        <p:spPr>
          <a:xfrm>
            <a:off x="0" y="141402"/>
            <a:ext cx="11953460" cy="1325563"/>
          </a:xfrm>
        </p:spPr>
        <p:txBody>
          <a:bodyPr/>
          <a:lstStyle/>
          <a:p>
            <a:pPr algn="ctr"/>
            <a:r>
              <a:rPr lang="en-US" dirty="0" smtClean="0"/>
              <a:t>Communication channel and Browser</a:t>
            </a:r>
            <a:endParaRPr lang="en-US" dirty="0"/>
          </a:p>
        </p:txBody>
      </p:sp>
    </p:spTree>
    <p:extLst>
      <p:ext uri="{BB962C8B-B14F-4D97-AF65-F5344CB8AC3E}">
        <p14:creationId xmlns:p14="http://schemas.microsoft.com/office/powerpoint/2010/main" val="5560985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2688920" y="937748"/>
            <a:ext cx="7700306" cy="5643562"/>
          </a:xfrm>
          <a:prstGeom prst="rect">
            <a:avLst/>
          </a:prstGeom>
        </p:spPr>
      </p:pic>
      <p:sp>
        <p:nvSpPr>
          <p:cNvPr id="4" name="Title 1"/>
          <p:cNvSpPr>
            <a:spLocks noGrp="1"/>
          </p:cNvSpPr>
          <p:nvPr>
            <p:ph type="title"/>
          </p:nvPr>
        </p:nvSpPr>
        <p:spPr>
          <a:xfrm>
            <a:off x="781878" y="-97138"/>
            <a:ext cx="11953460" cy="1325563"/>
          </a:xfrm>
        </p:spPr>
        <p:txBody>
          <a:bodyPr/>
          <a:lstStyle/>
          <a:p>
            <a:pPr algn="ctr"/>
            <a:r>
              <a:rPr lang="en-US" dirty="0">
                <a:ln w="0"/>
                <a:effectLst>
                  <a:outerShdw blurRad="38100" dist="19050" dir="2700000" algn="tl" rotWithShape="0">
                    <a:schemeClr val="dk1">
                      <a:alpha val="40000"/>
                    </a:schemeClr>
                  </a:outerShdw>
                </a:effectLst>
              </a:rPr>
              <a:t>Browser UI for Demo mission</a:t>
            </a:r>
          </a:p>
        </p:txBody>
      </p:sp>
    </p:spTree>
    <p:extLst>
      <p:ext uri="{BB962C8B-B14F-4D97-AF65-F5344CB8AC3E}">
        <p14:creationId xmlns:p14="http://schemas.microsoft.com/office/powerpoint/2010/main" val="18615509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a:t>The infrastructure – </a:t>
            </a:r>
            <a:r>
              <a:rPr lang="en-US" sz="4400" dirty="0" err="1"/>
              <a:t>Odroid</a:t>
            </a:r>
            <a:r>
              <a:rPr lang="en-US" sz="4400" dirty="0"/>
              <a:t> Components</a:t>
            </a:r>
          </a:p>
        </p:txBody>
      </p:sp>
      <p:sp>
        <p:nvSpPr>
          <p:cNvPr id="3" name="Content Placeholder 2"/>
          <p:cNvSpPr>
            <a:spLocks noGrp="1"/>
          </p:cNvSpPr>
          <p:nvPr>
            <p:ph idx="1"/>
          </p:nvPr>
        </p:nvSpPr>
        <p:spPr/>
        <p:txBody>
          <a:bodyPr>
            <a:normAutofit/>
          </a:bodyPr>
          <a:lstStyle/>
          <a:p>
            <a:pPr marL="0" indent="0">
              <a:buNone/>
            </a:pPr>
            <a:r>
              <a:rPr lang="en-US" b="1" dirty="0"/>
              <a:t>Mission Manager:</a:t>
            </a:r>
          </a:p>
          <a:p>
            <a:pPr marL="0" indent="0">
              <a:buNone/>
            </a:pPr>
            <a:r>
              <a:rPr lang="en-US" dirty="0"/>
              <a:t>This is the ‘brain’ of the system. After sending a command to start a mission, it is taking control until completion, or until getting an abort signal from the user.</a:t>
            </a:r>
          </a:p>
          <a:p>
            <a:pPr marL="0" indent="0">
              <a:buNone/>
            </a:pPr>
            <a:r>
              <a:rPr lang="en-US" dirty="0"/>
              <a:t>The mission is a state machine. Each state has a specific functionality (e.g. moving the drone, analyzing an image), and there is a function for every edge, which decides whether or not to move to the state on the end of the edge.</a:t>
            </a:r>
          </a:p>
          <a:p>
            <a:pPr marL="0" indent="0">
              <a:buNone/>
            </a:pPr>
            <a:r>
              <a:rPr lang="en-US" dirty="0"/>
              <a:t> This component is designed to be very generic. In order to create a new mission, one will need to determine the state machine, write the state functionalities and the edge functions.</a:t>
            </a:r>
          </a:p>
        </p:txBody>
      </p:sp>
    </p:spTree>
    <p:extLst>
      <p:ext uri="{BB962C8B-B14F-4D97-AF65-F5344CB8AC3E}">
        <p14:creationId xmlns:p14="http://schemas.microsoft.com/office/powerpoint/2010/main" val="41528127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The infrastructure – </a:t>
            </a:r>
            <a:r>
              <a:rPr lang="en-US" sz="4000" dirty="0" err="1"/>
              <a:t>Odroid</a:t>
            </a:r>
            <a:r>
              <a:rPr lang="en-US" sz="4000" dirty="0"/>
              <a:t> Components (cont.)</a:t>
            </a:r>
          </a:p>
        </p:txBody>
      </p:sp>
      <p:sp>
        <p:nvSpPr>
          <p:cNvPr id="3" name="Content Placeholder 2"/>
          <p:cNvSpPr>
            <a:spLocks noGrp="1"/>
          </p:cNvSpPr>
          <p:nvPr>
            <p:ph idx="1"/>
          </p:nvPr>
        </p:nvSpPr>
        <p:spPr>
          <a:xfrm>
            <a:off x="1069848" y="2121408"/>
            <a:ext cx="10058400" cy="4736592"/>
          </a:xfrm>
        </p:spPr>
        <p:txBody>
          <a:bodyPr>
            <a:normAutofit lnSpcReduction="10000"/>
          </a:bodyPr>
          <a:lstStyle/>
          <a:p>
            <a:pPr marL="0" indent="0">
              <a:buNone/>
            </a:pPr>
            <a:r>
              <a:rPr lang="en-US" b="1" dirty="0"/>
              <a:t>Video Provider:</a:t>
            </a:r>
          </a:p>
          <a:p>
            <a:pPr marL="0" indent="0">
              <a:buNone/>
            </a:pPr>
            <a:r>
              <a:rPr lang="en-US" dirty="0"/>
              <a:t>This component is in charge of getting the frames from the camera.</a:t>
            </a:r>
          </a:p>
          <a:p>
            <a:pPr marL="0" indent="0">
              <a:buNone/>
            </a:pPr>
            <a:r>
              <a:rPr lang="en-US" dirty="0"/>
              <a:t>Each component in the system can get the latest frame without concern for synchronization.</a:t>
            </a:r>
          </a:p>
          <a:p>
            <a:pPr marL="0" indent="0">
              <a:buNone/>
            </a:pPr>
            <a:r>
              <a:rPr lang="en-US" dirty="0"/>
              <a:t>reads from the DEFAULT </a:t>
            </a:r>
            <a:r>
              <a:rPr lang="en-US" dirty="0" smtClean="0"/>
              <a:t>channel</a:t>
            </a:r>
          </a:p>
          <a:p>
            <a:pPr marL="0" indent="0">
              <a:buNone/>
            </a:pPr>
            <a:endParaRPr lang="en-US" b="1" dirty="0"/>
          </a:p>
          <a:p>
            <a:pPr marL="0" indent="0">
              <a:buNone/>
            </a:pPr>
            <a:r>
              <a:rPr lang="en-US" b="1" dirty="0"/>
              <a:t>Video Streamer:</a:t>
            </a:r>
          </a:p>
          <a:p>
            <a:pPr marL="0" indent="0">
              <a:buNone/>
            </a:pPr>
            <a:r>
              <a:rPr lang="en-US" dirty="0"/>
              <a:t>Stream the video to the GCS over UDP </a:t>
            </a:r>
            <a:r>
              <a:rPr lang="en-US" dirty="0" smtClean="0"/>
              <a:t>connection read from the DEBUG channel so you can apply modification on the frame before sending it .</a:t>
            </a:r>
          </a:p>
          <a:p>
            <a:pPr marL="0" indent="0">
              <a:buNone/>
            </a:pPr>
            <a:endParaRPr lang="en-US" dirty="0" smtClean="0"/>
          </a:p>
          <a:p>
            <a:pPr marL="0" indent="0">
              <a:buNone/>
            </a:pPr>
            <a:r>
              <a:rPr lang="en-US" b="1" dirty="0" smtClean="0"/>
              <a:t>Video Recorder:</a:t>
            </a:r>
          </a:p>
          <a:p>
            <a:pPr marL="0" indent="0">
              <a:buNone/>
            </a:pPr>
            <a:r>
              <a:rPr lang="en-US" dirty="0" smtClean="0"/>
              <a:t>Record the video to a file reads from the DEFAULT channel</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36893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 Channels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To better understand the channels concept imagine one component that provides the original video stream from the camera(the video provider) that stream then split to different channels for now we have only 2 channels the DEFAULT channel and the DEBUG channel .</a:t>
            </a:r>
          </a:p>
          <a:p>
            <a:r>
              <a:rPr lang="en-US" dirty="0" smtClean="0"/>
              <a:t>The DEFAULT channel provides the original video . In the other hand you have the DEBUG channel every component in the system can create collection of modifiers you can imagine it as a pipeline of filter masks and transition that applied to the frame before you can read it . A</a:t>
            </a:r>
          </a:p>
          <a:p>
            <a:r>
              <a:rPr lang="en-US" dirty="0" smtClean="0"/>
              <a:t>good example that make the concept more clear : when before we runs the algorithm to find the center of the target in the image we prepare a collection that include gray scale filter and </a:t>
            </a:r>
            <a:r>
              <a:rPr lang="en-US" dirty="0" err="1" smtClean="0"/>
              <a:t>target_center_mask</a:t>
            </a:r>
            <a:r>
              <a:rPr lang="en-US" dirty="0" smtClean="0"/>
              <a:t> the filter transform the image from color to gray and the mask paint the center of the image in white then we load that collection in the DEBUG channel and then the video streamer reads the frame from the DEBUG channel and send it to the ground control and you can see what the drone finds in real time .</a:t>
            </a:r>
          </a:p>
          <a:p>
            <a:r>
              <a:rPr lang="en-US" dirty="0" smtClean="0"/>
              <a:t>Meanwhile the video recorder for example reads from DEFAULT channel so it doesn't read the modified frames</a:t>
            </a:r>
          </a:p>
        </p:txBody>
      </p:sp>
    </p:spTree>
    <p:extLst>
      <p:ext uri="{BB962C8B-B14F-4D97-AF65-F5344CB8AC3E}">
        <p14:creationId xmlns:p14="http://schemas.microsoft.com/office/powerpoint/2010/main" val="863249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The infrastructure – </a:t>
            </a:r>
            <a:r>
              <a:rPr lang="en-US" sz="4000" dirty="0" err="1"/>
              <a:t>Odroid</a:t>
            </a:r>
            <a:r>
              <a:rPr lang="en-US" sz="4000" dirty="0"/>
              <a:t> Components (cont.)</a:t>
            </a:r>
          </a:p>
        </p:txBody>
      </p:sp>
      <p:sp>
        <p:nvSpPr>
          <p:cNvPr id="3" name="Content Placeholder 2"/>
          <p:cNvSpPr>
            <a:spLocks noGrp="1"/>
          </p:cNvSpPr>
          <p:nvPr>
            <p:ph idx="1"/>
          </p:nvPr>
        </p:nvSpPr>
        <p:spPr/>
        <p:txBody>
          <a:bodyPr/>
          <a:lstStyle/>
          <a:p>
            <a:pPr marL="0" indent="0">
              <a:buNone/>
            </a:pPr>
            <a:r>
              <a:rPr lang="en-US" b="1" dirty="0"/>
              <a:t>Logger:</a:t>
            </a:r>
          </a:p>
          <a:p>
            <a:pPr marL="0" indent="0">
              <a:buNone/>
            </a:pPr>
            <a:r>
              <a:rPr lang="en-US" dirty="0"/>
              <a:t>The logger has several parts:</a:t>
            </a:r>
          </a:p>
          <a:p>
            <a:pPr lvl="1">
              <a:buFont typeface="Wingdings" panose="05000000000000000000" pitchFamily="2" charset="2"/>
              <a:buChar char="Ø"/>
            </a:pPr>
            <a:r>
              <a:rPr lang="en-US" dirty="0" err="1" smtClean="0"/>
              <a:t>ITraces</a:t>
            </a:r>
            <a:r>
              <a:rPr lang="en-US" dirty="0" smtClean="0"/>
              <a:t> </a:t>
            </a:r>
            <a:r>
              <a:rPr lang="en-US" dirty="0"/>
              <a:t>is logged to file, to screen and to the GCS over UDP connection.</a:t>
            </a:r>
          </a:p>
          <a:p>
            <a:pPr lvl="1">
              <a:buFont typeface="Wingdings" panose="05000000000000000000" pitchFamily="2" charset="2"/>
              <a:buChar char="Ø"/>
            </a:pPr>
            <a:r>
              <a:rPr lang="en-US" dirty="0" smtClean="0"/>
              <a:t>State machine </a:t>
            </a:r>
            <a:r>
              <a:rPr lang="en-US" dirty="0"/>
              <a:t>updates is logged and sent to the GCS over TCP connection. We chose TCP connection for these kind of logs because the important of them is greater than other logs</a:t>
            </a:r>
            <a:r>
              <a:rPr lang="en-US" dirty="0" smtClean="0"/>
              <a:t>.</a:t>
            </a:r>
          </a:p>
          <a:p>
            <a:pPr lvl="1">
              <a:buFont typeface="Wingdings" panose="05000000000000000000" pitchFamily="2" charset="2"/>
              <a:buChar char="Ø"/>
            </a:pPr>
            <a:endParaRPr lang="en-US" dirty="0"/>
          </a:p>
          <a:p>
            <a:pPr marL="0" indent="0">
              <a:buNone/>
            </a:pPr>
            <a:r>
              <a:rPr lang="en-US" b="1" dirty="0" err="1"/>
              <a:t>Pixhawk</a:t>
            </a:r>
            <a:r>
              <a:rPr lang="en-US" b="1" dirty="0"/>
              <a:t> communication module:</a:t>
            </a:r>
          </a:p>
          <a:p>
            <a:pPr marL="0" indent="0">
              <a:buNone/>
            </a:pPr>
            <a:r>
              <a:rPr lang="en-US" dirty="0"/>
              <a:t>This component is written in Python because it uses the </a:t>
            </a:r>
            <a:r>
              <a:rPr lang="en-US" dirty="0" err="1"/>
              <a:t>DroneKit</a:t>
            </a:r>
            <a:r>
              <a:rPr lang="en-US" dirty="0"/>
              <a:t> SDK. The component has implementations for atomic commands to control the drone (e.g. ‘takeoff’).</a:t>
            </a:r>
          </a:p>
          <a:p>
            <a:pPr lvl="1">
              <a:buFont typeface="Wingdings" panose="05000000000000000000" pitchFamily="2" charset="2"/>
              <a:buChar char="Ø"/>
            </a:pPr>
            <a:endParaRPr lang="en-US" dirty="0"/>
          </a:p>
        </p:txBody>
      </p:sp>
    </p:spTree>
    <p:extLst>
      <p:ext uri="{BB962C8B-B14F-4D97-AF65-F5344CB8AC3E}">
        <p14:creationId xmlns:p14="http://schemas.microsoft.com/office/powerpoint/2010/main" val="1839205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infrastructure – GCS components</a:t>
            </a:r>
          </a:p>
        </p:txBody>
      </p:sp>
      <p:sp>
        <p:nvSpPr>
          <p:cNvPr id="3" name="Content Placeholder 2"/>
          <p:cNvSpPr>
            <a:spLocks noGrp="1"/>
          </p:cNvSpPr>
          <p:nvPr>
            <p:ph idx="1"/>
          </p:nvPr>
        </p:nvSpPr>
        <p:spPr/>
        <p:txBody>
          <a:bodyPr/>
          <a:lstStyle/>
          <a:p>
            <a:pPr marL="0" indent="0">
              <a:buNone/>
            </a:pPr>
            <a:r>
              <a:rPr lang="en-US" b="1" dirty="0"/>
              <a:t>Communication Channel:</a:t>
            </a:r>
          </a:p>
          <a:p>
            <a:pPr marL="0" indent="0">
              <a:buNone/>
            </a:pPr>
            <a:r>
              <a:rPr lang="en-US" dirty="0"/>
              <a:t>Combines the messages we send and receive over the connections we have with the </a:t>
            </a:r>
            <a:r>
              <a:rPr lang="en-US" dirty="0" err="1"/>
              <a:t>Odroid</a:t>
            </a:r>
            <a:r>
              <a:rPr lang="en-US" dirty="0"/>
              <a:t>. Sending commands to the drone is done over TCP connection.</a:t>
            </a:r>
          </a:p>
          <a:p>
            <a:pPr marL="0" indent="0">
              <a:buNone/>
            </a:pPr>
            <a:r>
              <a:rPr lang="en-US" dirty="0"/>
              <a:t>After receiving the data, we can pass it to the following modules and display it to the user.</a:t>
            </a:r>
          </a:p>
        </p:txBody>
      </p:sp>
    </p:spTree>
    <p:extLst>
      <p:ext uri="{BB962C8B-B14F-4D97-AF65-F5344CB8AC3E}">
        <p14:creationId xmlns:p14="http://schemas.microsoft.com/office/powerpoint/2010/main" val="33606889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infrastructure – GCS components (cont.)</a:t>
            </a:r>
          </a:p>
        </p:txBody>
      </p:sp>
      <p:sp>
        <p:nvSpPr>
          <p:cNvPr id="3" name="Content Placeholder 2"/>
          <p:cNvSpPr>
            <a:spLocks noGrp="1"/>
          </p:cNvSpPr>
          <p:nvPr>
            <p:ph idx="1"/>
          </p:nvPr>
        </p:nvSpPr>
        <p:spPr/>
        <p:txBody>
          <a:bodyPr/>
          <a:lstStyle/>
          <a:p>
            <a:pPr marL="0" indent="0">
              <a:buNone/>
            </a:pPr>
            <a:r>
              <a:rPr lang="en-US" b="1" dirty="0"/>
              <a:t>Video display:</a:t>
            </a:r>
          </a:p>
          <a:p>
            <a:pPr marL="0" indent="0">
              <a:buNone/>
            </a:pPr>
            <a:r>
              <a:rPr lang="en-US" dirty="0"/>
              <a:t>Displays the video stream we get from the </a:t>
            </a:r>
            <a:r>
              <a:rPr lang="en-US" dirty="0" err="1"/>
              <a:t>Odroid</a:t>
            </a:r>
            <a:r>
              <a:rPr lang="en-US" dirty="0"/>
              <a:t>.</a:t>
            </a:r>
          </a:p>
          <a:p>
            <a:pPr marL="0" indent="0">
              <a:buNone/>
            </a:pPr>
            <a:endParaRPr lang="en-US" dirty="0"/>
          </a:p>
          <a:p>
            <a:pPr marL="0" indent="0">
              <a:buNone/>
            </a:pPr>
            <a:r>
              <a:rPr lang="en-US" b="1" dirty="0"/>
              <a:t>Web User Interface:</a:t>
            </a:r>
          </a:p>
          <a:p>
            <a:pPr marL="0" indent="0">
              <a:buNone/>
            </a:pPr>
            <a:r>
              <a:rPr lang="en-US" dirty="0"/>
              <a:t>This component displays the traces received from the drone, and displays the current state of the drone in a graphic view, so the operator can easily understand what’s the drone is currently doing (for example see if it’s stuck). Sending commands to the drone is also done from this module.</a:t>
            </a:r>
          </a:p>
        </p:txBody>
      </p:sp>
    </p:spTree>
    <p:extLst>
      <p:ext uri="{BB962C8B-B14F-4D97-AF65-F5344CB8AC3E}">
        <p14:creationId xmlns:p14="http://schemas.microsoft.com/office/powerpoint/2010/main" val="5484039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16641"/>
            <a:ext cx="10058400" cy="1609344"/>
          </a:xfrm>
        </p:spPr>
        <p:txBody>
          <a:bodyPr/>
          <a:lstStyle/>
          <a:p>
            <a:pPr algn="ctr"/>
            <a:r>
              <a:rPr lang="en-US" dirty="0" smtClean="0"/>
              <a:t>COARSE TARGET SEARCH algorithm</a:t>
            </a:r>
            <a:endParaRPr lang="en-US" dirty="0"/>
          </a:p>
        </p:txBody>
      </p:sp>
      <p:sp>
        <p:nvSpPr>
          <p:cNvPr id="3" name="Content Placeholder 2"/>
          <p:cNvSpPr>
            <a:spLocks noGrp="1"/>
          </p:cNvSpPr>
          <p:nvPr>
            <p:ph idx="1"/>
          </p:nvPr>
        </p:nvSpPr>
        <p:spPr>
          <a:xfrm>
            <a:off x="838200" y="1626842"/>
            <a:ext cx="10515600" cy="5032376"/>
          </a:xfrm>
        </p:spPr>
        <p:txBody>
          <a:bodyPr>
            <a:normAutofit/>
          </a:bodyPr>
          <a:lstStyle/>
          <a:p>
            <a:pPr marL="514350" indent="-514350">
              <a:buFont typeface="+mj-lt"/>
              <a:buAutoNum type="arabicPeriod"/>
            </a:pPr>
            <a:r>
              <a:rPr lang="en-US" dirty="0" smtClean="0"/>
              <a:t>Run Haim </a:t>
            </a:r>
            <a:r>
              <a:rPr lang="en-US" dirty="0" err="1" smtClean="0"/>
              <a:t>Krietman’s</a:t>
            </a:r>
            <a:r>
              <a:rPr lang="en-US" dirty="0" smtClean="0"/>
              <a:t> algorithm to find the polygons in the frame</a:t>
            </a:r>
          </a:p>
          <a:p>
            <a:pPr marL="514350" indent="-514350">
              <a:buFont typeface="+mj-lt"/>
              <a:buAutoNum type="arabicPeriod"/>
            </a:pPr>
            <a:r>
              <a:rPr lang="en-US" dirty="0" smtClean="0"/>
              <a:t>Filter small polygons</a:t>
            </a:r>
          </a:p>
          <a:p>
            <a:pPr marL="514350" indent="-514350">
              <a:buFont typeface="+mj-lt"/>
              <a:buAutoNum type="arabicPeriod"/>
            </a:pPr>
            <a:r>
              <a:rPr lang="en-US" dirty="0" smtClean="0"/>
              <a:t>Find the most circle-like polygons:</a:t>
            </a:r>
          </a:p>
          <a:p>
            <a:pPr marL="971550" lvl="1" indent="-514350">
              <a:buFont typeface="+mj-lt"/>
              <a:buAutoNum type="arabicPeriod"/>
            </a:pPr>
            <a:r>
              <a:rPr lang="en-US" dirty="0" smtClean="0"/>
              <a:t>Area &lt;- polygon area</a:t>
            </a:r>
          </a:p>
          <a:p>
            <a:pPr marL="971550" lvl="1" indent="-514350">
              <a:buFont typeface="+mj-lt"/>
              <a:buAutoNum type="arabicPeriod"/>
            </a:pPr>
            <a:r>
              <a:rPr lang="en-US" dirty="0" smtClean="0"/>
              <a:t>Perimeter &lt;</a:t>
            </a:r>
            <a:r>
              <a:rPr lang="mr-IN" dirty="0" smtClean="0"/>
              <a:t>–</a:t>
            </a:r>
            <a:r>
              <a:rPr lang="en-US" dirty="0" smtClean="0"/>
              <a:t> polygon perimeter</a:t>
            </a:r>
          </a:p>
          <a:p>
            <a:pPr marL="971550" lvl="1" indent="-514350">
              <a:buFont typeface="+mj-lt"/>
              <a:buAutoNum type="arabicPeriod"/>
            </a:pPr>
            <a:r>
              <a:rPr lang="en-US" dirty="0" smtClean="0"/>
              <a:t>Polygon-rank &lt;- perimeter^2 / area </a:t>
            </a:r>
            <a:r>
              <a:rPr lang="mr-IN" dirty="0" smtClean="0"/>
              <a:t>–</a:t>
            </a:r>
            <a:r>
              <a:rPr lang="en-US" dirty="0" smtClean="0"/>
              <a:t> 4*PI</a:t>
            </a:r>
          </a:p>
          <a:p>
            <a:pPr marL="514350" indent="-514350">
              <a:buFont typeface="+mj-lt"/>
              <a:buAutoNum type="arabicPeriod"/>
            </a:pPr>
            <a:r>
              <a:rPr lang="en-US" dirty="0" smtClean="0"/>
              <a:t>For each polygon calculate the center of mass and radius</a:t>
            </a:r>
          </a:p>
          <a:p>
            <a:pPr marL="514350" indent="-514350">
              <a:buFont typeface="+mj-lt"/>
              <a:buAutoNum type="arabicPeriod"/>
            </a:pPr>
            <a:r>
              <a:rPr lang="en-US" dirty="0" smtClean="0"/>
              <a:t>Find the group of points (3-5 points) from the circles centers scatter with minimum diameter, and diameter is small enough (&lt;= threshold)</a:t>
            </a:r>
          </a:p>
          <a:p>
            <a:pPr marL="514350" indent="-514350">
              <a:buFont typeface="+mj-lt"/>
              <a:buAutoNum type="arabicPeriod"/>
            </a:pPr>
            <a:r>
              <a:rPr lang="en-US" dirty="0" smtClean="0"/>
              <a:t>Check if the group of polygons with minimum diameter for their centers are contained one inside the other</a:t>
            </a:r>
          </a:p>
          <a:p>
            <a:pPr marL="514350" indent="-514350">
              <a:buFont typeface="+mj-lt"/>
              <a:buAutoNum type="arabicPeriod"/>
            </a:pPr>
            <a:r>
              <a:rPr lang="en-US" dirty="0" smtClean="0"/>
              <a:t>If we have such group return the center of the points in the group</a:t>
            </a:r>
          </a:p>
          <a:p>
            <a:pPr marL="514350" indent="-514350">
              <a:buFont typeface="+mj-lt"/>
              <a:buAutoNum type="arabicPeriod"/>
            </a:pPr>
            <a:r>
              <a:rPr lang="en-US" dirty="0" smtClean="0"/>
              <a:t>Otherwise return false.</a:t>
            </a:r>
            <a:endParaRPr lang="en-US" dirty="0"/>
          </a:p>
        </p:txBody>
      </p:sp>
    </p:spTree>
    <p:extLst>
      <p:ext uri="{BB962C8B-B14F-4D97-AF65-F5344CB8AC3E}">
        <p14:creationId xmlns:p14="http://schemas.microsoft.com/office/powerpoint/2010/main" val="440843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On-the-job Training</a:t>
            </a:r>
          </a:p>
        </p:txBody>
      </p:sp>
      <p:sp>
        <p:nvSpPr>
          <p:cNvPr id="3" name="Content Placeholder 2"/>
          <p:cNvSpPr>
            <a:spLocks noGrp="1"/>
          </p:cNvSpPr>
          <p:nvPr>
            <p:ph idx="1"/>
          </p:nvPr>
        </p:nvSpPr>
        <p:spPr/>
        <p:txBody>
          <a:bodyPr/>
          <a:lstStyle/>
          <a:p>
            <a:r>
              <a:rPr lang="en-US" dirty="0"/>
              <a:t>We had two sessions with the previous students of this project (Sergey and Alex):</a:t>
            </a:r>
          </a:p>
          <a:p>
            <a:pPr lvl="1">
              <a:buFont typeface="Wingdings" panose="05000000000000000000" pitchFamily="2" charset="2"/>
              <a:buChar char="Ø"/>
            </a:pPr>
            <a:r>
              <a:rPr lang="en-US" dirty="0"/>
              <a:t>Learning about the drone, its parts, how to work with it and what we should be aware of.</a:t>
            </a:r>
          </a:p>
          <a:p>
            <a:pPr lvl="1">
              <a:buFont typeface="Wingdings" panose="05000000000000000000" pitchFamily="2" charset="2"/>
              <a:buChar char="Ø"/>
            </a:pPr>
            <a:r>
              <a:rPr lang="en-US" dirty="0"/>
              <a:t>Going over the code itself and understanding its design.</a:t>
            </a:r>
          </a:p>
          <a:p>
            <a:pPr lvl="1">
              <a:buFont typeface="Wingdings" panose="05000000000000000000" pitchFamily="2" charset="2"/>
              <a:buChar char="Ø"/>
            </a:pPr>
            <a:endParaRPr lang="en-US" dirty="0"/>
          </a:p>
          <a:p>
            <a:r>
              <a:rPr lang="en-US" dirty="0"/>
              <a:t>Installing the framework and simulators, and testing the system E2E on the simulator.</a:t>
            </a:r>
          </a:p>
        </p:txBody>
      </p:sp>
    </p:spTree>
    <p:extLst>
      <p:ext uri="{BB962C8B-B14F-4D97-AF65-F5344CB8AC3E}">
        <p14:creationId xmlns:p14="http://schemas.microsoft.com/office/powerpoint/2010/main" val="3602775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Fine Target search algorithm</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Polylines &lt;- find all polylines with Haim </a:t>
            </a:r>
            <a:r>
              <a:rPr lang="en-US" dirty="0" err="1" smtClean="0"/>
              <a:t>Krietman’s</a:t>
            </a:r>
            <a:r>
              <a:rPr lang="en-US" dirty="0" smtClean="0"/>
              <a:t> </a:t>
            </a:r>
            <a:r>
              <a:rPr lang="en-US" dirty="0" err="1" smtClean="0"/>
              <a:t>algo</a:t>
            </a:r>
            <a:r>
              <a:rPr lang="en-US" dirty="0" smtClean="0"/>
              <a:t> </a:t>
            </a:r>
          </a:p>
          <a:p>
            <a:r>
              <a:rPr lang="en-US" dirty="0" err="1" smtClean="0"/>
              <a:t>Foreach</a:t>
            </a:r>
            <a:r>
              <a:rPr lang="en-US" dirty="0" smtClean="0"/>
              <a:t> polyline in polylines do </a:t>
            </a:r>
          </a:p>
          <a:p>
            <a:pPr lvl="1"/>
            <a:r>
              <a:rPr lang="en-US" dirty="0" err="1" smtClean="0"/>
              <a:t>Foreach</a:t>
            </a:r>
            <a:r>
              <a:rPr lang="en-US" dirty="0" smtClean="0"/>
              <a:t> point in polyline do</a:t>
            </a:r>
          </a:p>
          <a:p>
            <a:pPr lvl="2"/>
            <a:r>
              <a:rPr lang="en-US" dirty="0" err="1" smtClean="0"/>
              <a:t>A_matrix</a:t>
            </a:r>
            <a:r>
              <a:rPr lang="en-US" dirty="0" smtClean="0"/>
              <a:t>&lt;</a:t>
            </a:r>
            <a:r>
              <a:rPr lang="mr-IN" dirty="0" smtClean="0"/>
              <a:t>–</a:t>
            </a:r>
            <a:r>
              <a:rPr lang="en-US" dirty="0" smtClean="0"/>
              <a:t> point.x^2 + point.y^2</a:t>
            </a:r>
          </a:p>
          <a:p>
            <a:pPr lvl="2"/>
            <a:r>
              <a:rPr lang="en-US" dirty="0" err="1" smtClean="0"/>
              <a:t>B_matrix</a:t>
            </a:r>
            <a:r>
              <a:rPr lang="en-US" dirty="0" smtClean="0"/>
              <a:t>&lt;- 2 * </a:t>
            </a:r>
            <a:r>
              <a:rPr lang="en-US" dirty="0" err="1" smtClean="0"/>
              <a:t>point.x</a:t>
            </a:r>
            <a:r>
              <a:rPr lang="en-US" dirty="0" smtClean="0"/>
              <a:t>  ,  2*</a:t>
            </a:r>
            <a:r>
              <a:rPr lang="en-US" dirty="0" err="1" smtClean="0"/>
              <a:t>point.y</a:t>
            </a:r>
            <a:r>
              <a:rPr lang="en-US" dirty="0" smtClean="0"/>
              <a:t> , 1</a:t>
            </a:r>
          </a:p>
          <a:p>
            <a:pPr lvl="1"/>
            <a:r>
              <a:rPr lang="en-US" dirty="0"/>
              <a:t>W</a:t>
            </a:r>
            <a:r>
              <a:rPr lang="en-US" dirty="0" smtClean="0"/>
              <a:t>e want to find matrix c when </a:t>
            </a:r>
            <a:r>
              <a:rPr lang="en-US" dirty="0" err="1" smtClean="0"/>
              <a:t>C_matrix</a:t>
            </a:r>
            <a:r>
              <a:rPr lang="en-US" dirty="0" smtClean="0"/>
              <a:t> = (</a:t>
            </a:r>
            <a:r>
              <a:rPr lang="en-US" dirty="0" err="1" smtClean="0"/>
              <a:t>B_trans</a:t>
            </a:r>
            <a:r>
              <a:rPr lang="en-US" dirty="0" smtClean="0"/>
              <a:t>*B)^-1*(</a:t>
            </a:r>
            <a:r>
              <a:rPr lang="en-US" dirty="0" err="1" smtClean="0"/>
              <a:t>B_trans</a:t>
            </a:r>
            <a:r>
              <a:rPr lang="en-US" dirty="0" smtClean="0"/>
              <a:t>*A)</a:t>
            </a:r>
          </a:p>
          <a:p>
            <a:pPr lvl="1"/>
            <a:r>
              <a:rPr lang="en-US" dirty="0" err="1" smtClean="0"/>
              <a:t>C_matrix</a:t>
            </a:r>
            <a:r>
              <a:rPr lang="en-US" dirty="0" smtClean="0"/>
              <a:t> = [r^2-a^2-b^2] so if we will find this we will have the center of the circle</a:t>
            </a:r>
          </a:p>
          <a:p>
            <a:pPr lvl="2"/>
            <a:r>
              <a:rPr lang="en-US" dirty="0" err="1" smtClean="0"/>
              <a:t>C_matrix</a:t>
            </a:r>
            <a:r>
              <a:rPr lang="en-US" dirty="0" smtClean="0"/>
              <a:t> &lt;- </a:t>
            </a:r>
            <a:r>
              <a:rPr lang="en-US" dirty="0"/>
              <a:t>(</a:t>
            </a:r>
            <a:r>
              <a:rPr lang="en-US" dirty="0" err="1"/>
              <a:t>B_trans</a:t>
            </a:r>
            <a:r>
              <a:rPr lang="en-US" dirty="0"/>
              <a:t>*B)^-1*(</a:t>
            </a:r>
            <a:r>
              <a:rPr lang="en-US" dirty="0" err="1"/>
              <a:t>B_trans</a:t>
            </a:r>
            <a:r>
              <a:rPr lang="en-US" dirty="0"/>
              <a:t>*A</a:t>
            </a:r>
            <a:r>
              <a:rPr lang="en-US" dirty="0" smtClean="0"/>
              <a:t>)</a:t>
            </a:r>
          </a:p>
          <a:p>
            <a:pPr lvl="1"/>
            <a:r>
              <a:rPr lang="en-US" dirty="0" smtClean="0"/>
              <a:t>Rank all suspects and find the top 20 </a:t>
            </a:r>
          </a:p>
          <a:p>
            <a:pPr lvl="1"/>
            <a:r>
              <a:rPr lang="en-US" dirty="0" smtClean="0"/>
              <a:t>Run find suspects from polygons </a:t>
            </a:r>
            <a:r>
              <a:rPr lang="en-US" dirty="0" err="1" smtClean="0"/>
              <a:t>algo</a:t>
            </a:r>
            <a:r>
              <a:rPr lang="en-US" dirty="0" smtClean="0"/>
              <a:t> </a:t>
            </a:r>
          </a:p>
          <a:p>
            <a:r>
              <a:rPr lang="en-US" dirty="0" smtClean="0"/>
              <a:t>Check </a:t>
            </a:r>
            <a:r>
              <a:rPr lang="en-US" dirty="0"/>
              <a:t>if the group of polygons and polylines with minimum diameter for their centers are contained one inside the </a:t>
            </a:r>
            <a:r>
              <a:rPr lang="en-US" dirty="0" smtClean="0"/>
              <a:t>other</a:t>
            </a:r>
          </a:p>
          <a:p>
            <a:r>
              <a:rPr lang="en-US" dirty="0" smtClean="0"/>
              <a:t>If </a:t>
            </a:r>
            <a:r>
              <a:rPr lang="en-US" dirty="0"/>
              <a:t>we have such group return the center of the points in the </a:t>
            </a:r>
            <a:r>
              <a:rPr lang="en-US" dirty="0" smtClean="0"/>
              <a:t>group</a:t>
            </a:r>
          </a:p>
          <a:p>
            <a:r>
              <a:rPr lang="en-US" dirty="0" smtClean="0"/>
              <a:t>Otherwise </a:t>
            </a:r>
            <a:r>
              <a:rPr lang="en-US" dirty="0"/>
              <a:t>return false.</a:t>
            </a:r>
          </a:p>
        </p:txBody>
      </p:sp>
    </p:spTree>
    <p:extLst>
      <p:ext uri="{BB962C8B-B14F-4D97-AF65-F5344CB8AC3E}">
        <p14:creationId xmlns:p14="http://schemas.microsoft.com/office/powerpoint/2010/main" val="20894920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PID controller</a:t>
            </a:r>
            <a:endParaRPr lang="en-US" dirty="0"/>
          </a:p>
        </p:txBody>
      </p:sp>
      <p:sp>
        <p:nvSpPr>
          <p:cNvPr id="3" name="Content Placeholder 2"/>
          <p:cNvSpPr>
            <a:spLocks noGrp="1"/>
          </p:cNvSpPr>
          <p:nvPr>
            <p:ph idx="1"/>
          </p:nvPr>
        </p:nvSpPr>
        <p:spPr>
          <a:xfrm>
            <a:off x="1069848" y="1816608"/>
            <a:ext cx="10058400" cy="4050792"/>
          </a:xfrm>
        </p:spPr>
        <p:txBody>
          <a:bodyPr/>
          <a:lstStyle/>
          <a:p>
            <a:r>
              <a:rPr lang="en-US" dirty="0" smtClean="0"/>
              <a:t>We used PID controller in the fine phase when the drone need to land on the center of the target</a:t>
            </a:r>
          </a:p>
          <a:p>
            <a:r>
              <a:rPr lang="en-US" dirty="0" smtClean="0"/>
              <a:t>Our system contain error in a form of distance between the center of the frame and the center of the target .</a:t>
            </a:r>
          </a:p>
          <a:p>
            <a:r>
              <a:rPr lang="en-US" dirty="0" smtClean="0"/>
              <a:t>The output that changes the system state and minimize the error is changing the velocity vector base on the  Proportional Integral Derivative methodology .</a:t>
            </a:r>
            <a:endParaRPr lang="en-US" dirty="0"/>
          </a:p>
        </p:txBody>
      </p:sp>
      <p:pic>
        <p:nvPicPr>
          <p:cNvPr id="4" name="Picture 3"/>
          <p:cNvPicPr>
            <a:picLocks noChangeAspect="1"/>
          </p:cNvPicPr>
          <p:nvPr/>
        </p:nvPicPr>
        <p:blipFill>
          <a:blip r:embed="rId2"/>
          <a:stretch>
            <a:fillRect/>
          </a:stretch>
        </p:blipFill>
        <p:spPr>
          <a:xfrm>
            <a:off x="1069848" y="4370036"/>
            <a:ext cx="2637183" cy="1977887"/>
          </a:xfrm>
          <a:prstGeom prst="rect">
            <a:avLst/>
          </a:prstGeom>
        </p:spPr>
      </p:pic>
      <p:pic>
        <p:nvPicPr>
          <p:cNvPr id="5" name="Picture 4"/>
          <p:cNvPicPr>
            <a:picLocks noChangeAspect="1"/>
          </p:cNvPicPr>
          <p:nvPr/>
        </p:nvPicPr>
        <p:blipFill>
          <a:blip r:embed="rId3"/>
          <a:stretch>
            <a:fillRect/>
          </a:stretch>
        </p:blipFill>
        <p:spPr>
          <a:xfrm>
            <a:off x="4560276" y="4378446"/>
            <a:ext cx="2649416" cy="1987062"/>
          </a:xfrm>
          <a:prstGeom prst="rect">
            <a:avLst/>
          </a:prstGeom>
        </p:spPr>
      </p:pic>
      <p:pic>
        <p:nvPicPr>
          <p:cNvPr id="6" name="Picture 5"/>
          <p:cNvPicPr>
            <a:picLocks noChangeAspect="1"/>
          </p:cNvPicPr>
          <p:nvPr/>
        </p:nvPicPr>
        <p:blipFill>
          <a:blip r:embed="rId4"/>
          <a:stretch>
            <a:fillRect/>
          </a:stretch>
        </p:blipFill>
        <p:spPr>
          <a:xfrm>
            <a:off x="8001000" y="4370036"/>
            <a:ext cx="2162908" cy="2016443"/>
          </a:xfrm>
          <a:prstGeom prst="rect">
            <a:avLst/>
          </a:prstGeom>
        </p:spPr>
      </p:pic>
    </p:spTree>
    <p:extLst>
      <p:ext uri="{BB962C8B-B14F-4D97-AF65-F5344CB8AC3E}">
        <p14:creationId xmlns:p14="http://schemas.microsoft.com/office/powerpoint/2010/main" val="18631877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3340" y="512064"/>
            <a:ext cx="10058400" cy="1609344"/>
          </a:xfrm>
        </p:spPr>
        <p:txBody>
          <a:bodyPr/>
          <a:lstStyle/>
          <a:p>
            <a:r>
              <a:rPr lang="en-US" dirty="0" smtClean="0"/>
              <a:t>Final Videos</a:t>
            </a:r>
            <a:endParaRPr lang="en-US" dirty="0"/>
          </a:p>
        </p:txBody>
      </p:sp>
      <p:pic>
        <p:nvPicPr>
          <p:cNvPr id="6" name="Picture 5">
            <a:hlinkClick r:id="rId2"/>
          </p:cNvPr>
          <p:cNvPicPr>
            <a:picLocks noChangeAspect="1"/>
          </p:cNvPicPr>
          <p:nvPr/>
        </p:nvPicPr>
        <p:blipFill>
          <a:blip r:embed="rId3"/>
          <a:stretch>
            <a:fillRect/>
          </a:stretch>
        </p:blipFill>
        <p:spPr>
          <a:xfrm>
            <a:off x="2060448" y="2835518"/>
            <a:ext cx="3440725" cy="2580544"/>
          </a:xfrm>
          <a:prstGeom prst="rect">
            <a:avLst/>
          </a:prstGeom>
        </p:spPr>
      </p:pic>
      <p:pic>
        <p:nvPicPr>
          <p:cNvPr id="7" name="Picture 6">
            <a:hlinkClick r:id="rId4"/>
          </p:cNvPr>
          <p:cNvPicPr>
            <a:picLocks noChangeAspect="1"/>
          </p:cNvPicPr>
          <p:nvPr/>
        </p:nvPicPr>
        <p:blipFill>
          <a:blip r:embed="rId5"/>
          <a:stretch>
            <a:fillRect/>
          </a:stretch>
        </p:blipFill>
        <p:spPr>
          <a:xfrm>
            <a:off x="6734907" y="2835518"/>
            <a:ext cx="3446585" cy="2584939"/>
          </a:xfrm>
          <a:prstGeom prst="rect">
            <a:avLst/>
          </a:prstGeom>
        </p:spPr>
      </p:pic>
    </p:spTree>
    <p:extLst>
      <p:ext uri="{BB962C8B-B14F-4D97-AF65-F5344CB8AC3E}">
        <p14:creationId xmlns:p14="http://schemas.microsoft.com/office/powerpoint/2010/main" val="21027693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Understand the goal and Create long term tasks</a:t>
            </a:r>
          </a:p>
        </p:txBody>
      </p:sp>
      <p:sp>
        <p:nvSpPr>
          <p:cNvPr id="3" name="Content Placeholder 2"/>
          <p:cNvSpPr>
            <a:spLocks noGrp="1"/>
          </p:cNvSpPr>
          <p:nvPr>
            <p:ph idx="1"/>
          </p:nvPr>
        </p:nvSpPr>
        <p:spPr/>
        <p:txBody>
          <a:bodyPr/>
          <a:lstStyle/>
          <a:p>
            <a:r>
              <a:rPr lang="en-US" dirty="0"/>
              <a:t>The Goal of the project is to create a program that will control the drone autonomously – The mission of the drone is to fly to a specific location, pick up a package, deliver it to a new location, </a:t>
            </a:r>
            <a:r>
              <a:rPr lang="en-US"/>
              <a:t>and return to home.</a:t>
            </a:r>
            <a:endParaRPr lang="en-US" dirty="0"/>
          </a:p>
          <a:p>
            <a:r>
              <a:rPr lang="en-US" dirty="0"/>
              <a:t>After talking with </a:t>
            </a:r>
            <a:r>
              <a:rPr lang="en-US" dirty="0" err="1"/>
              <a:t>Ohad</a:t>
            </a:r>
            <a:r>
              <a:rPr lang="en-US" dirty="0"/>
              <a:t>, we decided together that Python is not suitable for controlling a drone, and running image processing algorithms. We decided to allocate some of the time of the project to create an infrastructure in C++ that will serve us, and the future algorithms \ missions of the next projects.</a:t>
            </a:r>
          </a:p>
          <a:p>
            <a:r>
              <a:rPr lang="en-US" dirty="0"/>
              <a:t>The next step is to implement the mission itself.</a:t>
            </a:r>
          </a:p>
        </p:txBody>
      </p:sp>
    </p:spTree>
    <p:extLst>
      <p:ext uri="{BB962C8B-B14F-4D97-AF65-F5344CB8AC3E}">
        <p14:creationId xmlns:p14="http://schemas.microsoft.com/office/powerpoint/2010/main" val="2391198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885525" y="440808"/>
            <a:ext cx="4208608" cy="523220"/>
          </a:xfrm>
          <a:prstGeom prst="rect">
            <a:avLst/>
          </a:prstGeom>
        </p:spPr>
        <p:txBody>
          <a:bodyPr wrap="square">
            <a:spAutoFit/>
          </a:bodyPr>
          <a:lstStyle/>
          <a:p>
            <a:pPr algn="ctr"/>
            <a:r>
              <a:rPr lang="en-US" sz="2800" dirty="0" smtClean="0">
                <a:ln w="0"/>
                <a:effectLst>
                  <a:outerShdw blurRad="38100" dist="19050" dir="2700000" algn="tl" rotWithShape="0">
                    <a:schemeClr val="dk1">
                      <a:alpha val="40000"/>
                    </a:schemeClr>
                  </a:outerShdw>
                </a:effectLst>
              </a:rPr>
              <a:t>Lidar`s measurement </a:t>
            </a:r>
            <a:endParaRPr lang="en-US" sz="2800" b="0" cap="none" spc="0" dirty="0">
              <a:ln w="0"/>
              <a:solidFill>
                <a:schemeClr val="tx1"/>
              </a:solidFill>
              <a:effectLst>
                <a:outerShdw blurRad="38100" dist="19050" dir="2700000" algn="tl" rotWithShape="0">
                  <a:schemeClr val="dk1">
                    <a:alpha val="40000"/>
                  </a:schemeClr>
                </a:outerShdw>
              </a:effectLst>
            </a:endParaRPr>
          </a:p>
        </p:txBody>
      </p:sp>
      <p:sp>
        <p:nvSpPr>
          <p:cNvPr id="9" name="TextBox 8"/>
          <p:cNvSpPr txBox="1"/>
          <p:nvPr/>
        </p:nvSpPr>
        <p:spPr>
          <a:xfrm>
            <a:off x="427229" y="1069505"/>
            <a:ext cx="11125200" cy="1200329"/>
          </a:xfrm>
          <a:prstGeom prst="rect">
            <a:avLst/>
          </a:prstGeom>
          <a:noFill/>
        </p:spPr>
        <p:txBody>
          <a:bodyPr wrap="square" rtlCol="0">
            <a:spAutoFit/>
          </a:bodyPr>
          <a:lstStyle/>
          <a:p>
            <a:pPr marL="285750" indent="-285750">
              <a:buFont typeface="Arial" charset="0"/>
              <a:buChar char="•"/>
            </a:pPr>
            <a:r>
              <a:rPr lang="en-US" dirty="0" smtClean="0"/>
              <a:t>We use the Lidar to calculate the height of the drone because the pixels the target takes in a frame is a function of height and the FPV of the drone. </a:t>
            </a:r>
            <a:endParaRPr lang="he-IL" dirty="0" smtClean="0"/>
          </a:p>
          <a:p>
            <a:pPr marL="285750" indent="-285750">
              <a:buFont typeface="Arial" charset="0"/>
              <a:buChar char="•"/>
            </a:pPr>
            <a:r>
              <a:rPr lang="en-US" dirty="0" smtClean="0"/>
              <a:t>We tested the Lidar`s accuracy in the lab and outside lab vs real measurement of the distance </a:t>
            </a:r>
          </a:p>
          <a:p>
            <a:pPr marL="285750" indent="-285750">
              <a:buFont typeface="Arial" charset="0"/>
              <a:buChar char="•"/>
            </a:pPr>
            <a:r>
              <a:rPr lang="en-US" dirty="0" smtClean="0"/>
              <a:t>After the test we concluded that we can use the Lidar output in from 10cm to 1000cm  </a:t>
            </a:r>
          </a:p>
        </p:txBody>
      </p:sp>
      <p:sp>
        <p:nvSpPr>
          <p:cNvPr id="10" name="AutoShape 2" descr="data:image/png;base64,iVBORw0KGgoAAAANSUhEUgAAAlgAAAFzCAYAAADi5Xe0AAAgAElEQVR4XuydCZiN5fvHv2bGDGaGMYSRkcL4UUkp4ieUFlmzREghBlnLkiVFkiUtZC8U2aKUpKTNkqUiRWRfs2WbGWPM/r++T7/3/I9pMGPOzLznnO9zXXNxzrzv897P53nOeb9z3/d7P3lSU1NToSYCIiACIiACIiACIuAyAnkksFzGUh2JgAiIgAiIgAiIgCEggaWFIAIiIAIiIAIiIAIuJiCB5WKg6k4EREAEREAEREAEJLC0BkRABERABERABETAxQQksFwMVN2JgAiIgAiIgAiIgASW1oAIiIAIiIAIiIAIuJiABJaLgao7ERABERABERABEZDA0hoQAREQAREQAREQARcTkMByMVB1JwIiIAIiIAIiIAISWFoDIiACIiACIiACIuBiAhJYLgaq7kRABERABERABERAAktrQAREQAREQAREQARcTEACy8VA1Z0IiIAIiIAIiIAISGBpDYiACIiACIiACIiAiwlIYLkYqLoTAREQAREQAREQAQksrQEREAEREAEREAERcDEBCSwXA1V3IiACIiACIiACIiCBpTUgAiIgAiIgAiIgAi4mIIHlYqDqTgREQAREQAREQAQksLQGREAEREAEREAERMDFBCSwXAxU3YmACIiACIiACIiABJbWgAiIgAiIgAiIgAi4mIAElouBqjsREAEREAEREAERkMDSGhABERABERABERABFxOQwHIxUHUnAiIgAiIgAiIgAhJYWgMiIAIiIAIiIAIi4GICElguBqruREAEREAEREAEREACS2tABERABERABERABFxMQALLxUDVnQiIgAiIgAiIgAhIYGkNiIAIiIAIiIAIiICLCUhguRiouhMBERABERABERABCSytAREQAREQAREQARFwMQEJLBcDVXciIAIiIAIiIAIiIIGlNSACIiACIiACIiACLiYggeVioOpOBERABERABERABCSwtAZEQAREQAREQAREwMUEJLBcDFTdiYAIuA+B6OhoJCcnI2/evAgKCnIfw2WpCIiA7QlIYNl+ijJuYHx8PO677z78/PPP/zrpnnvuwb333ovIyEjcdtttGe80A0e+/PLLeOWVV/DMM89gxowZ8PHxycBZrjlk2bJlaNq0KUqVKoXff/8dhQsXdk3HAFasWIGGDRvilltuwdatWxEcHJxu35999hkee+wxtGrVCgsWLLju8Q8cOBCvv/463n33XXTu3DlL4zh48CBuvvlm08dvv/2GypUrIyPzdOnSJVSvXt2w3Lx5M+66664Mc8iSwTl4Mj8nXKevvvoqTp065bjy448/jpdeeum6Px8Ua1988QVat26d4TWQk2ssvbnNCva0tlOk1q5d23z/zJ07F08++WS63adnR0bWZlZs1bkikBsEJLByg3o2XTM2NhbVqlXDjh07rnqF3bt3o3z58i6zokePHpgyZQoaN26MpUuXwtfX12V9X6ujJUuWgDfGYsWK4c8//3SpwJo3b565SVyrb8sGjv/TTz/N8M017dgsjpMmTQL/n5VGFhUrVjRdbNiwwYjrjMwTb35Vq1Y1a4g3yrvvvhsZ5ZAVe3Pq3IsXL+Lhhx/Gjz/+eMVLLly40IikzDSy4mePf+B8//33Gf4MZJStK9ZYenObmTGmPTat7f7+/o7vn6ut4bR2cL098cQT+OijjzLNLyv261wRyG4CEljZTTgH+3f+y7Bnz57o2LEjEhMTTQjk888/x5gxY4w1rriBOw+rd+/eeOedd4zAyorAuB5U2Smwjh8/jm3btpnwUZ06da4onCwvWlbHb3F0hQeLQoIiIjU11YirggULIiPzxPVCUUUPliWwMsrheuYvp88ZPXo0hgwZYi5Lry7/MAgLC8OaNWvQtm1bhzn79u0znsuMtk8++QQtWrQwQmH+/PnIkydPhk7NKFtXrDHn7wd6ZO+4444M2Xilg9LanpCQ4PB+Xu07Jr01xs8Z+ytatKjxmqqJgCcQkMDyhFn83xicv0DT3qRTUlJw5513mhun85cfQ0nDhw/HBx98YHp54YUXwFBVaGiog8x3332HiRMngqEwhsnq1q2L7t2749FHHzXHXOvGPWvWLKxfvx7FixfHiBEj4OfnZ8775ptvQG8BPV5vvPGGEYMM3bz55psmdMMb4IMPPoi+ffsaL1J6La3Aon3Dhg3D4cOHjV2rVq0yr/n+0KFD0a9fP8f1165da657pXH99NNPxr7AwEBzbr58+YxgmTNnjmFEG1977TVzMx08ePBlApMCh30z5MRGLxvDqP/5z3+uuOIsjrS3ZMmShjEbhTEZBAQEICkpyVybNyP2bXmpyJJzTnHUv39/nDx50nDkvFNslylTJt15OnDgAAYMGICPP/7Y8Ob/Bw0ahP379zsEVloO586dM+uEN8OnnnoKEyZMwPvvv2/CkJxfhkutxv7ZH70TnENehyHLdevWXWa/dfyJEyfM8fyjgDxoExvXNm1jeK9BgwbmGteav7SgT58+jVtvvdXMG0Un13X+/Pkdh3GN/ve//3V8Dsh99erVRoQxrM41wPA3beAcsD+O9+jRo8bjxX65zii0X3zxReMlXrx4sfnsbNy40fDh/Dz33HOOMGROrjHn7weGsimyxo4da+aF3wlco2wcD0Uo2YwfP94RGn/77beNN5RzztB5Wtt5rhVedv6Oycga4+eM9pQtW9aEx7kOsmuNedBXvoZicwISWDafoMyY5/wFyps7b1C8UfGmvGnTJtSrV890Z3357d27N91QoXM+E28wFFTpNf7VyRvPtQQWb/4PPfSQ6eKPP/5ApUqVjFCheOJNjn/1f/jhhyZ0w9dpW0REBLZv3248SWlbWoHlHKZIz2Z62ig4yIM32fTal19+ifr165ubI/OqnEOEFDUjR45M9zzLg8V5ILP0cuF++eUXE4JLr1kc0/udFX5l31YY2PIw8XjnEBLDtHv27HGIL+u4tPNEEWrlaaV3Teu8tBwo3ixhl955FBO80TrngV2tf+ffca2SHb1vzOmjaKSAdZ4vCrS4uLhrzl/aazqHTa05dj6Ga7JZs2ZGcFu8yZLCwzn8nTbExbVJb7FzoxChzRTGaRtFGD8H4eHhObrGnL8f0psP63vB4pQ2NJ42hJ12XVCQpRVYGV0DFFUzZ850cHZev65eY5n5TtWxIpAVAhJYWaFns3Ov9QVKc/nlzr8UeWPt1KmT8TxQaFDg0NtBzwDzb+j94F/a9Cbwr1wKDXqXzpw5Y8QSPRzvvfeeuQleS2A554YxRMM+nb94GZ7hzca62Vs5MLxB8Vq84dKecuXKXVNgOX/J8waxfPlyI5Do9eC4rBslvREcF8fOG2qhQoXMOCgO2rVr5/DqOOd3cRy0k43jpveKN1dLuFoCiyGi9u3bm+vSc3P77bebMVMs8BiGkywvnvOAnAUWb+wcN5PeeR02zluFChUcN7ErCSyGaRniojBlu5LAokeNHhiuCXqWGJqhJ452Op+XVsTSc2P1TS/m1KlTjdejVq1a5jzrRk3PaEb6TzupztejmCpRooTxGJEFc5wowukhutb8pQ3T8aZt2W3lpaW9dtq1zLmyBJYV/nb+nJEtvY38LDBRmx43/nFD71WTJk0Me3remFBPbuTFkCSvwzWZlm12rjFnu7k2v/rqKxQpUgQtW7Y0dvIPKwo/CmhySiuwLDbW/Ka1PT2BldE1kJa78/rNjjVms69umeOhBCSwPGhiryWweKPglz9FgrPoodDijZB/wfNmPm3atMv+Yme4iyEpfvHSo2XlsFhftNcSWETMMEmfPn1MXgv/QmbYsFu3buY1RQrDgwxhUrixUVjxBsWQypU8TTzual/ylkjkcdOnTzfXs570Y5jP2evAcARvjsy1Yugrvb4pIhjmcfZA8DgKFd5cLfHWtWtX89c4x/b1118bMfXDDz+gQ4cOV02Yd+ZI0UeBEBUVZYQPuVD4MOne8hI459GkTYK+lsCigKPXgAKb4oVihY3zTMGQUYFlCRWuHa4vCjWui2effdYh4Ckwxo0bZ/p0DtM5C0TnjyFDkAylMuTG/ujZZOiIrzlO5jrR7mvNX9qPtrPAooesZs2a//r0X0lgOT8hmlZgcY1aOVJWDhY7tnjw/xQrDE8z7+n+++8HPa05vcaulELAdcTPHhufHOX6psCyBBfz99gyK7Cc18C11tjVBFZ2rDEP+trXUGxMQALLxpOTWdOcv0DpKeKNnk/69OrVy3TFmwRf84Z/LTFmPQ3FGzvDZZbwcbYpMwKL4sTy/jBkSEHCm5xzrgZFSXrlCSiweA5zodK2jPwV7Xwjs7xMvFnT85TeE5d8IKBRo0b/Em8MK9G7xRsQBcwNN9xgzEmbgMywEEOR6bWrPZFo3WQsLx/Pd54nsqLnzBJYvC7H43zzs8Z3LYHFdUCuHP+oUaMcojm9BOSrebCcRZLzDZhi0gplMo+H4iLteK4ksHic5Tml+OeYGLpzZsccnWvNX1r+WQkRUnBQiNBL4yzUrDGk95TflcLQXD9btmwxHtm0bLNzjTmvJf6hxJIKbM6pAhwPvbkcL+2k4KI3Lu06ZLjwWp895zVwrTV2NYGVXWsss9+vOl4EMktAAiuzxGx8fHpfgjTXCq/w/5Y3wdmDxS9CeneY/0JvFZPOWU+Kf23zS5hCiN4dereqVKliRBA9LJkRWPRwWCFJCyG/wOm9Kl26tIMqb/hMxGc9IYYtreYsJpyn4Fpf8la5g/RugKxbxERd/jBR26qJZOV8cYzOIULeiCgaeKOn3ZbAYjK0c5I7BS0To+kBWLRokfEMUrjwKSsWsyTL9PLJrJsMhTDDpPRgOc9TWoHlLE4zcoNyPoYeLCZm00PkLOgoXBjCYksrHiyB4xwivNLNj94LK5/J2XvhLLSvJrDIl6FV50Yvo/UkLN+/1vylZezsnUsvyZ3r3ApzWp8T5/VFYUVvjnN4Oy2jtLXQOF7m3TGpn95jq6XXPwVgdq6xK3mwnIWns8ByXgPOwjujIUKuAcuLd601lpH16/yHhOUlzcoas/FXuUzzEAISWB4ykWm9A843X96IatSo4fDWMM+IN3l6ABi64k2BTxEybPH000/j77//xgMPPGDCPPSWUPRQXFFEOP+1az2pmJEQIe1LmzDPcAo9KXwyy6ojxOOsRHje7PlUF71nV3rs+3oEFsUFw0sshsiEd4YvKWb4lBTzziwh8e23314msBius/LEeIMkEz4hZXn4LO8RPTYUAxRYDG/wXwo4hkXJ86233krXG2dxpPBk7g8fAmBuT5cuXRyChw8VWHWqeDz7YrI6n+qycswymoPFUC9Dg7weBQAfPqCdfAoxqwKLwtYKnbIvCk0Kdgokhvec+0/vI8h8QGt9Wr+3CqZSsHKdXmv+0is6a+UEsU9+Bhg6ZkiUeV3OZRp27dplvDjW+rIYUfRRPHPdpMeIws16MvaRRx4xc8In9rjW+QcM852sJHrOk5XjZa257FxjzgKLY2euIL3KXF9kmZ6AtvIhWduL3wlsGRVYXAOWJ/Jaa+x6BFZW15gHffVrKDYlIIFl04m5HrPSejuci1U6P4Ju5T1RaFlfmmmvx5Acf2f9hcjf84axcuVKx6HWX6UZKWCZVgDyNQWMdX2KQOccLF7r119/dXiVrlSXKD2BZQkQZ1GW1oPFmzzDbWz88qfnguEZNnqgKLrS9h0SEmJuRgxlptcsgcVcNSuPKe1xfAqR+W7pNYtjer/jzZ7Ck+Hdqx1n5YFRlKZNck87Tyw4S1F1pZYVDxav5eytSu8aV/Ng8XiLP/9vJbdbDwdQrF5r/tK7JtcZhWt6T3haxzM/jw8psDmHA682BooVho+txirnXCf0ELIxd69AgQLmIQprbMwly8k15vz0Y3pjsdbmtY67ksBKr9Dozp07M7TG0q7N9NYvbU6bB5bVNXbFxa9fiIALCEhguQCiXbrgF6O1VUV6xSp5Y+df8Gy8IbRp08ZUneZf11Z4jGKDNwarJg49NLwhWTlYrM3EMBef6KJ3iR4w64mujGyVYyWbWyLPuQ4RvWN8uo9P3lmNCd4UO1Z9orSsrW1qrNIS7M9iQK8ca/Y436wtrxk9Vvx92sfrmRv2/PPPm1BQetuYsAYSPXn0HLFRCPIavLk6h4fIjU9kMtxpNXpv6CGzEpzTjsUK5ZIx7aOnhI3eKdrKJ77YeFOxvCN8zeOZmM/yEdb4nEswWJ4fy5vgPE8MizVv3twx/5MnTzb5QVwDVkmJtBz4JGnabXicb37Oa4+2cn3QfnpNmOzOhx2cC5le6fPDZHcmkHPtUajQTqvRi3Wt+btSv/QkUWBbnkHrODLlHw1Wwrf1vrMXkV4efo64/mmX9aABw48U6dbnhAwYgmV//LEaP1+cV3rL6LnNyTXm7MFiThRrxPHzy8bvBX72LAHrHC7l7zkGrguWZrCeHr7aVjnOn72MrLG0azO99Zsda8wu392ywzMJSGB55rxmalSslcXQBL/wKZ7SKyHAmx1zs6wnijJ1gUwezDww3gzYnAueZrKbDB3OsdOrwRs2PQwsJpqRxnMYxqJX62qN3DLbt9WfZReTjtNrrpoTa/4zM/6MMKIIpdBkjh2FLAUiw74MFVLQW/WyMtLXlY653vljf9a4+X+u7Stx5u+tNcn1n97nw+qPc5Z242jm3l24cMEM4Wrnpx1jTqwxrqErbXTtynXhyr6cOeXEGsvK+tS53k1AAsu751+jF4FsI+Ac4qPnh941eiPZ+JreHyuhPtuMUMceTUBrzKOn1+0HJ4Hl9lOoAYiAPQkwnMp8NqtwqbOVzOVjfSs1EcgKAa2xrNDTudlNQAIruwmrfxHwcgJ8KvXs2bOmTAVz5Jgvl9FQrJej0/AzSEBrLIOgdFiOEpDAylHcupgIiIAIiIAIiIA3EJDA8oZZ1hhFQAREQAREQARylIAEVo7i1sVEQAREQAREQAS8gYAEljfMssYoAiIgAiIgAiKQowQksHIUty4mAiIgAiIgAiLgDQQksLxhljVGERABERABERCBHCUggZWjuHUxERABERABERABbyAggeUNs6wxioAIiIAIiIAI5CgBCawcxa2LiYAIiIAIiIAIeAMBCSxvmGWNUQREQAREQAREIEcJSGDlKG5dTAREQAREQAREwBsISGB5wyxrjCIgAiIgAiIgAjlKQAIrR3HrYiIgAiIgAiIgAt5AQAIrC7O8ceNGvPHGG1i0aBF8fHxMT1u3bsXQoUORkJCA8uXLY9y4cQgKCjK/+/jjjzFt2jTz/4YNG6J3797mvLNnz6J///44cuQI/Pz8MGHCBERERGTBMp0qAiIgAiIgAiKQmwQksK6DflJSEj799FNMnz4dN910E2bMmGGEUlRUFFq3bo0uXbrg/vvvxyuvvILk5GRMnDgRW7ZsweDBg43gCgkJMeLqySefxOOPP4527dqhXLly6NevH5YuXYrFixebnwIFClyHdTpFBERABERABEQgtwlIYF3HDMyaNct4o9q2bWuEluXBojiaPXu2EUm+vr7GI0WxNW/ePIwZMwbFihXDgAEDzBW/+OILvP/+++b97t27Y/78+ShatChSUlLQrFkzDBkyBNWrV78O63SKCIiACIiACIhAbhOQwLqOGYiOjkZwcDAOHDiA5557zggqerAotCzhxNdxcXHGQ/XBBx9g+PDhqFChAnr27GmuuHv3biO2xo4di759+xqBFRoaitTUVERGRqJz584SWNcxNzpFBERABERABOxAQAIrC7Owa9cuDBw40CGw6Kmi12rQoEGmV2eBxfeefvpp1KpVy/zujz/+MF4qCiyrD3q9KLDo9eJPZj1YmzdvzsJodKoIiIAIiIAdCFStWtUOZsiGLBKQwMoCwLQCix6sTz75BAsWLDAerbQeLCa9M/eKzTpXHqwsTIBOFQEREAERyBUCvL898MADOHXq1GXXf/DBBzFq1CiT8nI9bc+ePSZtZuXKlSbVxp2bBFYWZi+twGJ4kInvFFl8GnD//v149tlnTQ7W22+/jfz58xuvFduSJUswd+5c837Xrl3N/4sXL47ExES0aNHCPImYWQ9WFoaiU0VABERABEQgwwQosBiRYU4yxRSjLxcuXMDIkSNNH3PmzLkugbRz50506tQJ69atu67zMzyAHDhQAisLkNMKLD5F2LJlSyOYWIaBTw3yKUKWXfj1119N6HD8+PG44YYb0K1bNyOknnrqKbRp0wZlypTBiBEjsHDhQvNDb1jBggWzYJ1OFQEREAEREIHsIWAJrDVr1iAwMNBxET74NWnSJOOBYiTn888/N7nKbD169ECfPn2McGIeMvOPeR/laz51z6fw9+7da+6LEljZM29u0ysXxosvvnhZHSwuNkvB+/v7Y+bMmShRooRR91OnTjX5Wmx33HGHeYKQnq5Dhw6hV69eJqSYJ08eI7Rq1KjhNhxkqAiIgAiIgHcRsAQWozB0GvAed/ToUfPwVu3atY1jYfXq1XjmmWfw3nvvISwsDB07djSOBYYAK1eubAQXHQw//PCDuW9SVJ05c0YCy7uWUuZGyyKjXHz0QFEwObfY2FizEK3io9bv+B49YHyfoktNBERABERABDJC4O6u2fuA0y/T/510f6UcLD4BTy8VU2L4RDz/pTOBJYgouJj+8vXXX4OhQMuRQK8Voz8SWBmZbR0jAiIgAiIgAiKQIwRyS2AxB+vLL780NR5/+eUXE+J7+eWXjQeKTgMKLeYmO7eAgAAjpPhjhQ75e76/fv16/P333/Jg5ciq0UVEQAREQAREQARsR8AKEa5atcrUcGTjDiTMNeaDXgwBcrcSeqlY/5GC6/z589ixY4c5vlGjRpgyZYpJlGeuVrVq1fDjjz/i5MmTEli2m20ZJAIiIAIiIAIikCME0hNYDAM2aNDA7MXLMCALaDM8SMEVHh5uco23b99udjzhjiXffPMNbrzxRlMPkvnK9IYxrUZJ7jkyhbqICIiACIiACIiA3QikJ7BoI+tY1a9f34imxx57zAgsCio27oDCpwyZ8M5i2vRYsVFs8f8vvfSS2ZdXdbDsNtuyRwREQAREQAREwHYELl68aJLc0z7cxQe7mHuVL18+29nsCoNUB8sVFNWHCIiACIiACIiACDgRkMDSchABERABERABERABFxOQwHIxUHUnAiIgAiIgAiIgAhJYWgMiIAIiIAIiIAIi4GICElguBqruREAEREAEREAEREACS2tABERABERABERABFxMQALLxUDVnQiIgAiIgAiIgAhIYGkNiIAIiIAIiIAIiICLCUhguRiouhMBERABERABERABCSytAREQAREQAREQgUwRuHTpEu6//35MnDgR99xzT6bO5cHc9LlDhw7YsGEDfH19LzufexieOHECzz//fKb7tdMJElh2mg3ZIgIiIAIiIAJuQIB7EdaoUQPvvvvudQms6Oho7Ny5E9WqVTMbPDu3JUuW4NChQ+jXr58bkLiyiRJYbj19Ml4EREAERMAdCCQdP4xTo3qicKcXkP+u/7qDyVe10VlgVa5cGZ06dcKDDz6IV1991ewvOGrUKLOJc2pqKt544w1MnTrV9EfR1LVrVxw7dgzTp0/HiBEj4OPjgylTpuDNN99EhQoVkJSUhCZNmqBnz544ffo0Bg4ciNWrV6NkyZKmn9tuu80t+ElgucU0yUgREAEREAF3JRDzxQKcnjAUSDgPv9K3I3zOancdisNuZ4FFwVOnTh0kJCRg7ty5WL9+PSZMmGD+/fXXX9G7d28sXbrUiKV27dphwYIFCA4ONqJs3bp1oMeKQmv27NmIiYkxAozhQf778MMPo1KlSkZkfffdd3jttdfMOcWKFbM9Qwks20+RDBQBERABEXBHAikXonDq1Z6IXbMCweXiUbRmIvLUfBt5Knd36XD21Szi0v7SdlZ2/Zl/9Z+ewJo0aZIJ+SUmJuLee+/FqlWr8O233+Lll182uVrVq1c3Aori6MCBA3jqqaewdu1a8+9DDz2Ejh07muu8/fbbSE5ONl6s+vXr4/PPP8eNN95ovGGNGzdG//790bRp02wdsys6l8ByBUX1IQIiIAIiIAJOBCiqKK4Cgk6j6L3x8A9JML89EvIEwlstcCkrOwisWrVqYfny5QgLCwPFF19TYBUsWNAIrIULF5oxU2S9/vrruHjx4mUCq2/fvkacsTHJ/fjx4w6BlRYWvVs9evRwKcPs6EwCKzuoqk8REAEREAGvJGDlWiXuXotitWKRv0Si4XA8IQwzjkUiulR7vPFsWbdnk9aDZQmq0NDQywQWnzakN6p48eLYunUr+vTpg5YtWxrx5OzBatiwoQkfsr3//vs4c+YMGjRogBYtWphQI0OKzNX67bffUKhQIdx88822ZyiBZfspkoEiIAIiIALuQCDqo+k4/8FohJQ/iUKVLhmTLyQHYf6ptvjBpw/6tQ5H1YhgdxjKNW3MqMBavHixSUz/5ptvjEhiaI/hQIonKwdrxowZJuGdHrCUlBQjvjp37mwEWO3atc2/THhnPlfbtm0xa9Ysk/Nl9yaBZfcZkn0iIAIiIAK2JmB5rfKlfIOQSpfg459q7F1+phGmnR6Iri0qoXE250nlNCDnOlhMcr+SB8vPzw/du3fHxo0bjYk8lgLp7Nmz5v2VK1ea3KoBAwZg2bJljmEMGjQIXbp0we+//44nnngC8fHx5ncMD/I8erPs3iSw7D5Dsk8EREAERMC2BM7NHIf4VSNRtNpF+AWlGDu3xNyF4QeHo9HDVdGmXnEEF7i8kKZtB5ONhjHnikIqMDDwilfhMRRO+fLlu+wYnse6WXyfJSDcpUlguctMyU4REAEREAHbEIjb8iPOT3wGIbfsd+RZnYwvjpcOvYKgW+qZcGDJIv62sVeG5DwBCaycZ64rioAIiIAIuCkBhgNPj+mKwIDvTekFtotJ+THteHf8GdIVXRuHeUyelZtOkYMYv7EAACAASURBVG3MlsCyzVTIEBEQAREQAbsSoLA6O2scfA7MRmiVOEee1YJTbfDZpZ5o16CCx+VZ2XUu3MUuCSx3mSnZKQIiIAIikOMEYtd+idg1XyBp8xxTdsHKs9oacwfGnHgND9SuojyrHJ8V97igBJZ7zJOsFAEREAERyCEC9Fad/2i6qcCOmIMmgT2w9D+FQk/FF8OwQyMRdtvDiGxcUnlWOTQn7ngZCSx3nDXZLAIiIAIi4HICMSsWImbFfDCBna1wlTiE3JoAn7zJiE0OxLxT7fBLUD/lWbmcvGd2KIHlmfOqUYmACIiACGSAgOWt4obM3DuQrcDN/ihSMwn+eU+b16vP18GcC4PRvnl11K0SkoFedYgIABJYWgUiIAIiIAJeR8A8DThh6D9hwP+1fP/5D4rU9UO+S2vMO9zeZuzxV1Dp3gYmHKgmApkhIIGVGVo6VgREQAREwO0JsDjo+UXTjMfKJ6ggAms3QOh/g5Gybxr8U/7xYs04HoljNw1Gv1bhKhR6jRnnXoOs7O7r6/uvIqFuv1iyMAAJrCzA06kiIAIiIALuQ4C5VadG9QS9V2zBDZ5AkcfqIP73UShw4XfzHquwL/YZj44tqyMivID7DC4XLGWF9U8++QQDBw50XP2ee+7BG2+8gRtvvPGqFvHcL774wmyxExKSftiV+x1Wq1YNq1evBjeRdm579uxxbLVDYWfHJoFlx1mRTSIgAiIgAi4lwBwriis2/3K34YZeQ5Bydj4KHJpj3mM4cNb5F/DfRk8rzyoD5CmQxowZg7lz54KbNXOPQW5nM2XKFLOnIPcYDA8Pv2JPiYmJuPXWW/HLL7+gYMGC6R5Hz9iPP/6Ie++9F/7+l1fFP3jwINq0aYN169YZz5kdmwSWHWdFNomACIiACLiMgLO4KtSqK4LvzYvU399GPkSba7z/d1cEVeuHlg+Vd9k1Pb2jI0eOoG7dukZMUShZjcKrdevWuOmmmzBy5Ejz/w8++MB4qRhG5Ov3338fY8eOxeLFixEcHIwffvjBCCV6wripc8OGDTF69Ghwo+g+ffrg9ddfN8d9/fXX6Nu3r7nUfffdh1OnTmHJkiVm/8LPP/8czz33nPldjx49zHm5LbwksDz9U6DxiYAIiIAXE3AWVzc+1wqJ0V8gOPmIIcKnA3eXHo0nmlRTnlUm18iqVaswaNAg/PTTT/8SMh9//DGmTp2KTz/9FHXq1AGPZYiPIT+GBPn66NGjaNeuHSZOnIhy5coZsUbhVbp0aTzxxBNo1qwZevXq5Tj+xIkTaNy4sRFbERER6NSpkwlDUmCtXbsWzzzzDN577z2EhYWhY8eOaNGiBfr375/JUbn2cAks1/JUbyIgAiIgAjYhwCcETwxqb/YMLFQrPwLwT9mF3XER+Dx1GNq0b+UZhUJn5Mle4pGp/+qf4omeKQqctJ6ijz76yIgd5mddSWDRI8XQ3/fff4+TJ0+ifv36ePnll/Hoo4+a/hgS5L+WIFuxYgWWLl1qvF70WG3atAlDhw7FV199ZXKx8ufPb0KWKSkpJmeLv9uwYYN5P7eaBFZukdd1RUAEREAEso1A/J5tiB5XD4UrnnFsb8M8q0XRz+K+ln08a0PmXBBYW7ZsMV4kerDS5kd9+OGHxht1NQ8WhY8lngoXLmxyuUaMGGHWQ0BAgDn/9ttvv0xgnT17Fr179zbH7N27F+3btzfeq+eff94kzDs39sGwY9rk+GxbcOl0LIGVk7R1LREQAREQgewlkHAeKRteQcqWd+AXmGSuRWH1weluuPXhHtqQ2UX0GeKjd2rSpEnG62Q15lndf//9aNmyJZ599lkjkJg7VaRIERMitJ4KtAQWPVhsx44dQ4UKFbB7926TKP/HH39cJtDowWLi/Jw5c5AnTx7s2LHDhAUpsJ5++mnUqFEDPXv2BHPAzp8/b37Pa+XNm9dFI858NxJYmWemM0RABERABOxGIOE8sG0CUn9/C3kS/6llFXcxH8adegFhNSK1IXM2zNfMmTPx2muvmYT0hx9+GMyT6tKlixE4FD758uVD7dq10blzZ+Nteuutt0Dv1vr1643w+e9//4s333wT9GBRkDEESK8VBRb/7+wB41ODjz/+OObPn2+S6immoqKiTIhy3rx5JjzIkCSfXGTu1vbt202IMDcT3SWwsmHRqUsREAEREIEcIhBzENg8Atj9vuOCcSf88OeOslh870L0bF/JM/KscghnZi5Db9GiRYtMvpPV6L1iqM+qg8XQnRXWK1u2rElup8BiaQY+7UfvFsODDOdNnz7ddMPwHvtl8rsVRmSoj94rK4zI4ypXrmwEllUyYvbs2eZ85ndRnJUpUyYzw3H5sRJYLkeqDkVABERABLKdQDrCavvRigjdfhTnTocg8aXFqPJg9Ww3QxcArlXJPSEhAfwJCgr6Fy6WZaCgYuMxrI9VoEABEwZMr12tr4sXL5ok9/SukxvzJIGVG9R1TREQAREQgesjkI6wWn6mEX7/syJa75lp+iwxZq7Z/kZNBHKTgARWbtLXtUVABERABDJGIB1hteBUGyw42QYh8fEYurc//C7FoGifUSjUulvG+tRRIpCNBCSwshGuuhYBERABEcgigf8lr2PzcEdHK6MaY/LhLjiWUBLNq/rjicVNkRobZfYWLPbi5CxeUKeLgGsISGC5hqN6EQEREAERcDWBg58CG54D6L0CsObSYxi/p5MRVndFBKNbvUAUe6sdWPOK+wuGz1ntagvUnwhcNwEJrOtG9+8T+VgpHy8NDAwEk+2KFStmHld99dVXcccdd5inH7Zu3WpOZK0QPpbKx1dZPI0l/bm3E/demjBhgtkKQE0EREAEvJIABdXqjsCxH8zw96VWw7g9z2BzTFWEFfFHZKOSaFjZD8d6NHWIqxunLINPUCGvxKVB25OABJYL54WF0g4dOuQo8U9BxSciWPeDwombXLLibNGiRU3BNQqwm2++2ezHxMdR+/Xr59gKgNsB8EkKNREQARHwGgJpwoEJPgUxev9z+PxMYwTl90XbesVMPavAlAsOceVXItx4riSuvGaVuM1AJbCyaao2b96MwYMH49133zW7iu/fv9/U/JgxY4bZR4kbUvJfvt+tWzdTPI3Ci4+YcpPLIUOGoHp1PWKcTdOjbkVABOxGgN4qeq3+Fw78+GxbTDrcBTHJwWhUowj6tQo3GzKnXIhyiCufoIIoOXkZAsrfbrfRyB4RgARWNiyCpKQksxv4Qw89hK5du5orsMT/+PHjHVdjdVmGAtn69OljBBYLqbFgWmRkpAkdSmBlw+SoSxEQAXsRoKBinhXzrQAcSKiAMQefN+FA5ln1b1UKEeH/ePPjtvxoNm+myGLOlcKC9ppKWXM5AQmsbFgR3OWbu4JboomXWL58uRFZDBtyY8wXX3wRf/31l3k9aNAgExqk6KLA4lYD/MmswKLXTE0EREAE3IVA2PEZKH5yAXyTY3AxNQjTjkZi/qm2KBIEtKoJVCkD5Im7gLy/b4D/pq/ht+c3M7SkcpURGzkcqfn/XbjSXcZ+NTurVq3qCcPw+jFIYLl4CVAgvfTSS6ay7ahRo65YjZYbWnIvJR4zbNgwebBcPA/qTgREwMYE0oQDN5y9F4v3NkdsajE0KnsRtYrHIPHEYSTs3m6S2K3GkCBrXIU+84KNByfTROAfAhJYLl4JfDqQyex9+/Y1O4qzUXTx6ULmXTVv3ty8t23bNuO54uaXFFrci6l48eImKb5FixZmb6fMerBcPBR1JwIiIAIuJZC8bz1S1vRA3sR/nqZOuuCDU+sCEXci71WvE3jfowis3RCBdRoomd2lM6LOspOA7QQWPT8//fSTKXNw5513mrwkd2p8krBTp05mU0o+JWi1qVOnmjDhtGnTTBkHbn7JHcSZh9W2bVuzKSXDhQsXLjQ/3OiSm2GqiYAIiIA7E2C+VOzyyfDZ+w4Ci50wQ0lJyIOoHflwdmv+f/7SL1YK+W68yfzfLywcfmGlkbdEafNv/rv+687Dl+1eTMBWAoui6pFHHgFFCtubb75pPDz07oSHh7vFNO3ateuypHXL6NjYWOOx+vPPP81bfLLw7bffNptSsrRDr169TOkGbnBJoVWjRg23GK+MFAEREIH0CDC0F714InyPzkNIpUvw8U81h+05UgaLdzfH4eK10KXng6gaESyAIuCRBGwlsLZs2YKRI0diyZIleOqpp0xZgw0bNhiB9fPPPyNv3qu7kd1hhii0GDJMu9s334uKijLvs2aWmgiIgAi4I4GYFQsRu/ID+CeuvkxY/XL8LrxyejiifcMR2bikqWmlJgKeTMBWAmvdunUmjDZmzBhTfJN5THya4sEHHzT1pMqWLevJc6GxiYAIiIDbEqCwOv/BawgssvcyYbXjwu2YcKynKbsQ2SjMFAplPSs1EfB0ArYSWMePH0etWrWMmGKuEgt13nbbbahdu7bxYrHauZoIiIAIiIB9CFxRWMXdiQlHuhlhVeeOEPRrHY6SRfztY7gsEYFsJmArgcWxfv311+jevbsZdsWKFbFz506znQxrSLFOlJoIiIAIiEDuE7iSsNqdXA1v7Ptn38CIUvmNsFKeVe7PlyzIeQK2EFirV682W8awLEHp0qVNqYL169ebQpwsbcDEdxbnVBMBERABEchdAlcSVod8quO1PzsZYcV9A7m1TeOaRXLXWF1dBHKRgC0E1tq1a82WMvHx8QYFPVWsF1WzZk3jxSpVqhTy5//ncV41ERABERCBnCcQu2YFzk4e9K8cq+P+NTBuTyesPX3nZRsyK88q5+dIV7QXAVsILAsJBdbRo0dNKYONGzfi448/NqKLgouv3a0mlr2mWtaIgAiIQOYJcP+/c7PGwi/6OxStdtFRbuFMYE28uqOjEVZs3JCZTwcqzyrzjHWGZxKwhcA6deoUfHx8wH+5j1/Hjh0dtFnWgKLrlltu8YgyDZ65jDQqERABTyPAAqGnJwxF0uY5KFYrFn5BKWaIMSG1MOFgZ3y67zbzmhsyd20cpjwrT1sAGk+WCdhCYO3Zswf169c3gylZsqRJcr/11ltNMc5ChQqZwp3cr++GG27I8oDVgQiIgAiIwNUJRH00HdELRqHonSeQv0SiOTg5fzjmxg7BpF/vMa/DivgjslFJ5VlpMYnAFQjYQmDRNnqvVq1aZaqYM+9q+/btl5n8ww8/uE01d602ERABEXBHAiYcOPkF5AvYgtAqcWYIqX7B2JI/El1/aGNeM4GdRUJVz8odZ1g25yQBWwgsCqsjR46gZcuW2LFjh3makE8Snjhxwggt7k/YoEEDlWnIyZWha4mACHgNAYYDz84ch5TNEy7Lszpa+Al03/QsjscUMCyYZ8WnA5XA7jVLQwPNAgFbCCxWcP/222/RunVrNGzY0AyH1dvr1KmDKlWqmNINabeWycKYdaoIiIAIiMD/CLDsQvT7/RF62ylHOPBC8L14cdfzWHf8FnMU86z6tyqFiPB/hJaaCIjAtQnYQmBZZnI/PlZz3717t3lqcOHChYiJiTG/5l6Eeorw2hOqI0RABEQgIwS4GfO5SQMRGPA9gsv9UyInOeBGfBjVE+/88ZB5zTwreqzqVgnJSJc6RgREwImALQTW1Z4itEo3MOFdmyBr7YqACIhA1ggwHBi1aDqSN4wweVY+/qmmww35nsOQjU0QkxzsyLNi2QU1ERCB6yNgC4Glpwivb/J0lgiIgAhkhgDDgReXDkNI2QMICE02p/4dUA29/3gZe6KKm9fKs8oMUR0rAlcmYAuBRfP0FKGWqQiIgAhkDwGGA89PfQ5BBdYisHSCuUi8bwm8cXwQPjlSy7xmntXwDmVUKDR7pkC9eiEB2wgssr948aLZf7B8+fJISEjQU4ReuCA1ZBEQAdcRYDjwzMT+8D06DyGVLplwYEqe/FgR/wyGb+tgLsQ8KworbcjsOu7qSQRIwFYCS1MiAiIgAiKQdQJWnlXC2jdRpPLfjirs29AEQ7d1xrGEkibPijlWrGmlJgIi4HoCEliuZ6oeRUAERCDXCDDP6sJHwxFyy35H2YVzPuXxyoGBjn0D29QrZqqwq55Vrk2TLuwFBCSwvGCSNUQREAHPJ8Aq7FEfvIr8eX5AoUqXzICT8gRi8t+DMPfQo+Z1nTtC0K91uPKsPH85aIQ2IGArgcU6WEuXLsXKlSsxZcoUHDt2zPzcdddd2ujZBotFJoiACNiPQNLxwzg7axx8Dsy+rOzCtwlP4dUdHU3ZhYhS+Y2wUp6V/eZPFnkuAVsJrAMHDpgK7q+//jqqVq2KBx54wJCvXLkylixZoq1yPHcdamQiIAKZJGDlWcV98SqK1Yp15Fkdxt3oue0lR54VC4U2rlkkk73rcBEQgawSsJXA+v7777Fp0yYMGjQIvXv3NmOj2Hr00UfxwQcfaLPnrM62zhcBEfAIAsyzOv/uQITeetJRdiE2TxhePPiKI88qslGYNmT2iNnWINyVgK0E1rZt2zB69Gj06dMHbdu2NaHCsmXL4sknn0T//v1x5513uitn2S0CIiACWSbAPKvTY7sjsMheEw5kY57V4nNP4Y19z5jXLBTKpwNLFvHP8vXUgQiIwPUTsJXA4rY4Xbp0wY8//mj+pdCaP38+3njjDbM3YcGCBa9/pDpTBERABNyUAPOsTo3qCb/o74yw8gtKMSNZc+kxvPxnH5NnxUKhXRuHKc/KTedYZnseAVsIrPPnz5t9BoOCggzh2NhYBAYGYufOnWjUqBEmTJhg/lUTAREQAW8iwDyrszPH4dKqyShS7aKj7MK+1GoYt+cZbI6pagqFsuSC8qy8aWVorO5AwBYCa8aMGZg9ezY++ugjI6bq16+PChUqICwsTBs8u8Mqko0iIAIuJ3Bu5jhEfzIFobeeQHC5eNN/Qp5gjD7wPD4/09ixIXObesVVz8rl9NWhCGSdgC0EFrfIiYmJQZ48efDCCy9gzZo1jpFx2xw+WdirVy8EBARkfcTqQQREQARsTIAJ7GdnjkVg4d2XlV344HRXvH/0CRMOVJ6VjSdQponA/wjYQmBZs8FQIWthFS5cGOfOncPBgwfBxPdly5bhvffeQ0hIiCZOBERABDySABPYz80aCxz7wYQDA0KTzTh3Jt6DF/4cZsouKM/KI6deg/JQArYSWBRTrVu3xooVK1CmTBkH8v3796NUqVLw99dTMR66DjUsEfBaAlah0LjV81C02kVH2YUzKSVNOPCH83VNnhXrWdWtoj8yvXahaOBuR8BWAis5ORljxozBrFmzMG/ePJQuXdq8/uKLL/DTTz+hSBEVy3O7FSaDRUAE0iVgFQplnlXwTacQcms8fPKmmDyr94+1wYxjkY48K5ZdUBMBEXAvArYSWBa6N998E5MnTzYv69SpY/KymPSuJgIiIAKeQMDKswrIu9d4rayyCyujGmPy4S4mHMg8K3qttCGzJ8y4xuCNBGwlsKKiokxB0e+++84IK9a+atGiBYYPH65tcrxxdWrMIuBhBKw8q5SDay4ru3AgoQLGHHzelF1gnlX/VqUQEV7Aw0av4YiAdxGwlcBi3avu3btj2rRp+M9//oPjx4+jadOmpsDo8uXLkS9fPu+aHY1WBETAIwgwHHh6wlAwz4qFQq2yC3GpwRh36J+yC8yzGt6hjAqFesSMaxAiANhKYKU3ISzh0KRJE1PRvVixYpozERABEXArAlEfTcf5D0b/k2dV6RJ8/FON/TOOR2LByTZI9Q8xW9u0rafvN7eaWBkrAtcgYCuBxRIN3BaHhUdZbLR27dqoXLmyqY/Fpwrz5s2rCRUBERABtyAQv2cb/n61FwoE/nSZsPoxpi7GHnze5Fm1qVfMVGFXnpVbTKmMFIFMEbCVwNq7d6/xVjHnavz48Thz5owZjK+vr8nHCg0NzdTgdLAIiIAI5DQBa3ublM0TLts3cPulu/HO4S6OPCuGA7Uhc07Pjq4nAjlHwFYC65tvvsEvv/yCQYMGoVu3bnjttdfw22+/macIN2zYoET3nFsXupIIiMB1EIhdswIX53ZA4YpnHE8G7k2qitf3RxphFVEqP/q1Dlee1XWw1Ski4G4EbCWwduzYgfbt25uaV0899ZR5ovDOO+9E27ZtMXLkSJQtW9bd+MpeERABLyDAYqEXpjRFUOHfHcIqJrUY3jzU3bFvIEsuaENmL1gMGqII/I+ArQQWE9obNWqESpUq4fbbb8fRo0cRGRmJVq1a4f3331ctLC1bERAB2xGIfa81AqKXOIRVXEooJp7og8XHGxpbIxuFQRsy227aZJAIZDsBWwksjjY6OhrMxeLWOA8//LDZBJqJ7osXL4afn1+2A9EFREAERCAjBOJXT0LqhsHIF3rBHJ6QGISZ5/pg5pFm5nWdO0JMOFB5VhmhqWNEwPMI2E5gOSNOSEgwmz7fcMMN8PHx8Tz6GpEIiIDbEUje/hGSv+0N//wnje2JlwLwVUxHjDjc2bzWhsxuN6UyWASyhYCtBVa2jFidioAIiMD1EIg5iISFj8M/9RdzdkqiD3afq4knj7xtXrNQKEsuKM/qeuDqHBHwPAISWJ43pxqRCIiAKwkknEfi1/2Q99isf4RVQh4cO1kRfU8Mx0GfWxwbMivPypXQ1ZcIuD8BWwis1atXY//+/ahevTpKly6NoKAg9yerEYiACLg9geSf3kSeLYPh45NgxhJ1pDDGnRmKlcl1zWtuyMwq7Mqzcvup1gBEwOUEbCGw1q5di65duyI+Pt4MkIVFmzdvjpo1a6JixYom4T1//vwuH7w6FAEREIH0CKQcWYeUr56GX+p+8+u4U/nw1bFWGJXc27xWnpXWjQiIwLUI2EJgWUZSYLE0w59//mkqt3/88cdGdKmS+7WmUb8XARFwCQGGA5d1RN6zn5ruGA7cfrAGep1/DbG+QSbPivWs6lYJccnl1IkIiIDnErCVwCLm5ORkXLhwAYGBgaYsQ2xsrBFdt9xyi/Yi9Nx1qJGJQK4TSNwwAb5bB8DHN9HYcupACbx0fCh+CajhyLNiOFBNBERABDJCwFYCyyo0eujQIWP7/fffjwceeMAILRYgLVCgQEbGlKvHfPLJJ5gzZ47DhhtvvBHvvPOOKTNBj9y0adPM7xo2bIjevXub98+ePWuq1h85csSMdcKECYiIiMjVcejiIuAtBFJObkPy0sbI6/PP9w7DgbOORmJ26lPmNfOs6LXShszesiI0ThFwDQFbCSxrqxyKlI4dO5qEd+ZnBQQEYNOmTQgODnbNqLOpl9TUVHTp0gX33HOPyR9jHS+GN++44w5s2bIFgwcPxrhx4xASEmLE1ZNPPonHH38c7dq1Q7ly5dCvXz8sXbrUFFXljzsIymxCqW5FIPsJJJzHpYXtke/ScnMthgPX762DoReGm3Ag86z6tyqFiHD7/2GX/bB0BREQgcwSsJXA4mbP3NyZQoNCZcyYMYiLi0PTpk1NTlbevHkzO74cPf7SpUtmW58XX3wRN910kwlz8olICq+BAweiWLFiGDBggLHpiy++MNv/cIzdu3fH/PnzUbRoUaSkpKBZs2YYMmSIeapSTQREwPUEEr4bA59tL8Mv/z9PBx49EI6+p98wZReUZ+V63upRBLyRgK0EFrfIadKkCb777jsjsnr06GE8Qdz4mcKE+xPauR0+fBjPPPPMZSb26tULjRs3Nh6rChUqoGfPnub3u3fvNmMaO3Ys+vbtawRWaGioEWPcf7Fz584SWHaebNnmlgSSd32FpC+eREDQGWP/pah8eGN3Hyz1edzkWTHHqm29Ym45NhktAiJgLwK2ElgUFwyjMReJXpxJkybh+eefx3PPPWdChSVL2jvBlLW8KKTefPNNk5Q/b948LFiwwHiqhg0bhqeffhq1atUyK+CPP/4wXioKLHq3GBpkONEKM9KDl1kP1ubNm+21umSNCNiEgN+FEyjzUy8UKnTAWMQq7Kt21cPQ+NHmdb3bgEZ3AwX8bWKwzPBqAlWrVvXq8XvK4G0lsAiVAoNJ3wyt9enTB6tWrTIii2E0d9uPkOHNli1bGiG1cOFClC9f3ggwtl27dhlhJQ+Wp3yUNA47Eki5EIX4hY8jIP5b+ORNMSbuOHwbBvw9BidRwuRZDe9QRoVC7Th5skkE3JyArQQWxRW9Vp999hlWrlyJU6dOgWHD++67zy0wf/vtt1i/fr3JwcqTJ48pN0GBNXHiRMydO9cUS6XYYluyZIl57+233zZFVvn/4sWLIzExES1atMDQoUMz7cFyC0gyUgRyiEDchx2Q9+958AtMMlc8e64onj8wDttTK5s8KwqrqhH2fnAmh1DpMiIgAtlAwFYCa+fOnaYcw9SpU/Hwww8bcfXII4/g2WefNV4sihY7N4boBg0ahBEjRoAuXopF5pNRTPEJSf5u/PjxuOGGG9CtWzcjpJhf1qZNG5QpU8acR08XfxYtWoSCBQvaebiyTQRsSeDi0pfgf3isI4E9NiYYEw90x8eJrUyeFUsuaENmW06djBIBjyJgK4H1/fffG0EycuRIB+QDBw4YkbVhwwYUKVLE1vDpgZsxY4YRVGzONa34OwpH5lqxsXQDnyDkMaz7xWR4hhQpIim0atSoYeuxyjgRsBuBS1+NBba+inyhF4xpiRfzYv6Jp/HOuW7mdWSjMGhDZrvNmuwRAc8lYCuBRTHFApwrVqwwHh02CpPHHnsMw4cPx5133ukWM8HtfViygR6otF43VqbnmNJuaM33oqKizPsUXWoiIAIZI3BpwxKkrHkeBQofMSekJPrim2MNMOT0y+Z1nTtC0K91uPKsMoZTR4mACLiIgK0EFkXGW2+9hcmTJ6N27dqoW7cuGHajZ4u5TXYvNOqiOVE3IiACGSAQv3M9kpa2R2DRfzZk5pOBW8/UQb8TLyEmORgRpfIbYaU8qwzA1CEiIAIuJ2ALgXX+/HnjtbG8Oiw2ylAa/2XiN7eRdZTlbQAAIABJREFUYaVzNREQARFIOn7YPBmYP+/P8PFPNUAOn7sdAw4Pxb6kciaBPbJRSeVZaamIgAjkKgFbCCzmLc2ePRsfffSR2Yevfv36pihnWFiYwmW5ujx0cRGwDwGWXLi4sDfyxcx3PBl4Lu4mdNs91ggrJrCzSKjyrOwzZ7JEBLyZgC0EFjd5jomJMflKL7zwAtasWeOYE9aOevDBB00SOPckVBMBEfA+ArHL3oHvtoHId8MlM/iExCC8dmgYlkfVM6+5ITOrsJcsokqh3rc6NGIRsCcBWwis5ORkU0T0zJkzpsJ5nTp1cO7cORw8eBDbtm3DsmXL8N5775lNktVEQAS8h0Dclh+R+MmTCCpxyIQDU5L98OXpNnj5aB8DgYVCuzYOU56V9ywJjVQE3IaALQTWTz/9ZGpBMYn9rrvuMoU6mXvFzZKZ+P7hhx+iefPm5rWaCIiA5xNgOPD85K4ITF2CgNBkM+A90dUQuX+sSWBXnpXnrwGNUATcnYAtBBZFFPcaZA7Wl19+6WDKkCD3JGThza+//hply5Z1d96yXwRE4BoEohe9BfwyHAXLR5sj4xILYdC+EfgxtpbyrLR6REAE3IaALQSWRYsii5sjM9GdGyez+vmPP/6IlJQUjB49WjlYbrOsZKgIZJ4Aw4EX3u+BwmW2wS/on30DF59ohyknOhuvFfOsWIU9uIBv5jvXGSIgAiKQwwRsJbA2bdpkktlZtd3XV1+iObwWdDkRyBUCDAeemdgf/qc+RKFK/ySxH79YCv0OjcPuixEmz6p/q1KICC+QK/bpoiIgAiJwPQRsJbCY2H733XejY8eO6Nevn9kcWU0ERMBzCUR9NB2XVryMIpX/dnit3v+rAyad6GnyrOixqltFD7d47grQyETAcwnYSmBxqxyWZLAaN0xu0KABKleubPbuk1fLcxeiRuZdBBgOPDf5BRQK+xmBpRPM4LdF347Rfw3GsdSKpp4Vyy6oiYAIiIC7ErCVwLIgWiUatm/fjlWrVmHjxo3mJzQ01F05y24REAFuZ3MhCqcnDAV2vY+i1S6a0guXkvNjyrHumH+qLdpQWDUqqTwrrRYREAG3J2A7gcWaWCzbwOKj3NxZosrt15gGIAKGAMOB0QtGoeidJ5C/RKJ5b2vMHXjp4EiUKFMBwzuUUaFQrRUREAGPIWArgUVR9cgjj+DYsWMG8Jtvvmk2f547dy7Cw8M9BroGIgLeRIDhwNNjuyOwyF6EVokzQ49NDsT4I/3xC1oYYaUNmb1pRWisIuAdBGwlsLZs2YKRI0diyZIleOqpp9CjRw/zRCEF1s8//4y8efN6x6xolCLgAQS4KfOpUT3hF/2dIxzIYS041QbzznVH2wYVTK6VmgiIgAh4IgFbCax169Zh+fLlGDNmDNq1a4e+ffuCie5MfH/33XdVaNQTV6DG5HEEmGd1duY4JKx+B0WqXXRUYt8ScxemH++KqnUaaUNmj5t1DUgERCAtAVsJrOPHj6NWrVpGTE2bNg2DBw/Gbbfdhtq1axsvVrly5TSDIiACNiZwbuY4XFg+6bI8q5PxxTHteDdEl2qPfq3DlWdl4/mTaSIgAq4jYCuBxWFxS5zu3bubEVasWBE7d+7EzTffjJUrV6pMg+vmXT2JgEsJxK5ZgfMzBqBgyX0ILhdv+mae1bxT7fCTbyd0b1VJeVYuJa7OREAE7E7AVgKLdbB+//133HfffSb36q+//kJYWJhJfPf397c7S9knAl5HIH7PNpybNBD+iasdCeyEYOVZdW1RCY1rFvE6LhqwCIiACNhKYB05cgR169ZFyZIlMWPGDOPBUhMBEbAfASawn501Dn5/zUJIpUumnhXb8jON8OHZ7nigdhXlWdlv2mSRCIhADhKwlcDiuFmqgTlYEydORMOGDfHiiy+iWDE9aZSDa0KXEoErEmACe9Si6UjaOB6FK55xbG/DelZTjz+LsNseNhXYSxaRx1nLSAREwLsJ2E5gWdMRHR1tamDNmTMHQ4YMQYcOHZSD5d1rVaPPZQIxKxbi4tJhCCl7wPFk4P7YmzH2r0FIDauLro3DlGeVy3Oky4uACNiHgO0E1tmzZ8GnCZl/dfDgQYwdO9bQYnX3IkWUy2GfpSNLvIUAC4VGTeuH4GK/OvYNPH2pCCaf6GkKhXJrG+VZectq0DhFQAQySsBWAmvHjh1o3LixsZ1hwQceeADVq1dHqVKltNlzRmdUx4mAiwiYPKt3BsDv/OeOPKtLSfkw5++nsCz6STSpW1Z5Vi5irW5EQAQ8j4CtBFZCQgK40TM9VX5+fp5HWyMSATcgYOVZxa8aaSqw+wWlGKu/Ol0fU44/i7uq3o5+rcK1IbMbzKVMFAERyD0CthJYuYdBVxYBESCB9DZk3nuxLF4/OtDkWfVvVQoR4QUESwREQARE4BoEJLC0RERABMA8K+4bGFx8lyMceDG5AKYd64bvkzsYj1XdKiEiJQIiIAIikEECthJY8fHxOHXqFMLDwzNovg4TARHICgEWCj0zYShw7AcUqxXrCAeyntW00wNNnhXLLqiJgAiIgAhkjoAtBNamTZvw6aefmmrtzMFieQZfX1/HSJj8XqFCBZVpyNzc6mgRuCIB5lmdnjAUcavnmTyrwNIJ5tjdcRF440g/U89KeVZaQCIgAiJw/QRsIbCSkpLw8ssvY+HChY6RlChRAq1atUKVKlXQp08ffPzxxyhbtuz1j1RnioAIGALckPn8omkoVO6EIxzIfQOnH+uKP0O6YniHMioUqrUiAiIgAlkkkOsCKzU11Qiopk2b4qabbjKFRdu3bw96tb755husXbsWwcHBjn+zOF6dLgJeS8DKswrIu/eypwNXn6+DORcG49kna6pQqNeuDg1cBETA1QRsIbDatWuHJ554AsWLF8f333+PQYMGuXqc6k8EvJYA61kxgT1x91qTZ5W/RKIjHDjl1ABUe6AJ2tbTdlReu0A0cBEQgWwhkOsCi6NiaHDo0KFmgCww+thjj+Hee+81IUGGClUTK1vmXp16OAGrnlX0otEIrRKH4HLxZsQXkoMw41gkUm/va6qwBxf4/3xHD0ei4YmACIhAjhGwhcDiaLnJ87fffmv2HXzooYfw2WefOSDwqcLly5cjKCgox8DoQiLgzgRi16zA2cmDEFhkrxFXVltwqg3+CB2AZ1vfqjwrd55g2S4CImB7ArYRWJbI4v6DlSpVMuC4L+HevXuxZcsWk5cVGBhoe6AyUARykwDDgafHdIV/4mpHAjvtYdmFVam98VTLe5VnlZsTpGuLgAh4DQFbCSxS//rrr9G3b1/wyUImvPv4+OCee+5Bnjx5vGZSNFARyCwBhgOjF72NlM1jLxNWW2LuwpS/B6Jpkwe1IXNmoep4ERABEcgCAVsJrCNHjqBu3bqYMmWK+enWrZsp39C6dWs8//zzEllZmGid6rkEGA6M/zQSIbccg49/qhno1pg7MPX4s6hap5E2ZPbcqdfIREAEbEzAVgKL3iuGA/kUIZ8s7N+/P0JDQ/Hoo49i/fr1CAnRVh02XksyLYcJMBx4YUpTBBX+3VGB/c+oCnjr5POmUCgrsJcs4p/DVulyIiACIiACJGArgcWK7VYNrJ49e+KZZ57B3XffbZ4qHD58OO68807Nmgh4PQGGA+MWRiIgeolDWB2LCcOI48PNhsxdG4cpz8rrV4kAiIAI5DYBWwks5l01atQIhw8fBvclfPvtt5GSkoLBgwfLg5XbK0XXtwWBi0tfgv/B0fALTDL2xMQFYfLxnvjRp60pudC4ZhFb2CkjREAERMDbCdhKYHEyKKwmTJiA6dOnO+aG+ViPPPKIt8+Vxu/FBOJXTwI2D0dA0BlDIe5iPsz6qyMWJ0aaIqFt6hVXPSsvXh8augiIgP0I2E5gWYiSk5Nx6dIlBAQEqNCo/daNLMohAikntyHxo8cQELDfXDE50QdL9jTH63GD0KhGEeVZ5dA86DIiIAIikFkCthVY1kDi4uJQrVo1rF692iS8q4mAVxBIOI+4Oa2QP2WVGW5KQh5sOFQNr0UPw40R5dG/VSlEhBfwChQapAiIgAi4IwG3EFi1atXCqlWrJLDccYXJ5kwTSPisK/z+mgkfv2Rz7sFDpTD8zCs4E3o3+rUKR90qepo201B1ggiIgAjkMAFbCKzo6GjkzZsX+fPn/9fw6cGSwMrhVaHL5QqBxJ9nwWdTL/j6XzTXP38qGOOPPo91+R4zeVYsu6AmAiIgAiLgHgRsIbCY0D5u3DiUL1/e1LxiOYaIiAiz8TNzsbjxszxY7rGgZGXmCSTvW4/kr1rBP+9f5uTEWD/M2/sEJiX1NXlW9FppQ+bMc9UZIiACIpCbBGwhsM6fP4+tW7eaIqPLli0DK7pbjfsS7tu3T2UacnOV6NrZQiDl7GEkftwOAanrTP/Ms/p+73145cIrqFAxTHlW2UJdnYqACIhAzhCwhcBKO1SWajh69Cj+/PNPbNy4EZ9++inWrl3rFpXcv/rqK1O/i563oKAgjBo1ymxenZqaihEjRhghycYnJFu2bInOnTubTa1ZtZ7C0s/Pz5SpoAdPzXMJxH/0NPKenufIs9q992YMOTcW8Tf8B8M7lFGhUM+deo1MBETASwjYUmC5K/tdu3aBFeiHDRuG22+/HYsXL8Znn32GJUuWGMFl7alYtGhRMLeMIdCbb77ZbAtUrlw59OvXD0uXLjXn8adAAT0l5q5r4Up2s56V7+8D4BdwyRxy5u8QjDowGFuC/tnahrlWaiIgAiIgAu5PQALLhXNIb9tPP/2EXr16mY2pjx07hg4dOmDhwoVgGLRHjx6YMWMGfHx8EBYWZv7dv3+/2dR6/vz5oPBi5fpmzZphyJAhqF69ugutU1e5SYB5VkmfNXEUCo2PzYsFe1ubPKs2TGBvVFJ5Vrk5Qbq2CIiACLiYgASWi4E6dzd58mSsWLHCeLDWrFmD8ePHO37t6+trQoFsffr0MQKLdb4YSoyMjDShQwmsbJycHOo66fB2xH/8DAIDfzJXZKHQjQfvQZ/oybgrItiEA7Uhcw5Nhi4jAiIgAjlIQAIrm2DTazVz5kyTd1WzZk0sX74cK1euNK/9/f3x4osv4q+//jKvBw0aZEKDFF0UWF26dDE/mRVYmzdvzqbRqNvMEsgTdwHFN76GsHyr4OOfak7febQ8+p98C3mLlEDrGkCEqi5kFquOFwGvIFC1alWvGKenD1ICy8UzTIE0depUI5gonOrVq5fuFXbv3m3ytZgEz5wtebBcPBG51F3KhSjELnwBeU9+gHw3/JNndeL0DRh57CX84VfLlFzQhsy5NDm6rAiIgAjkIAEJLBfCprh66623wCcJWderSpUqpne+zw2rmXfVvHlz8962bduMAOPxFFpz585F8eLFkZiYiBYtWmDo0KGZ9mC5cCjq6joIxC57B6kbhyCozAVztrUh8+zoZxDZKEwbMl8HU50iAiIgAu5KQALLhTO3adMmE/p74IEHjEiKiYkxvfOJQoYLGSacNm0aAgMD0bt3bxQuXNjkYbVt2xZlypQx4UKGFvmzaNEiFCxY0IXWqavsIhCzYiGSf3gOBUufdIQDlx5qgonnnsNdt4WjX+tw5VllF3z1KwIiIAI2JSCB5aKJoZeKXqtvvvnmsh6ZV8XwX0BAgPFYsbYX20033WTqZbFW1qFDh8yThyzdwKcPKbRq1KjhIsvUTXYRiNvyIy5+2BWFSu2EX1CKucxvp2/HsOOjUKJMBXRtHKZ6VtkFX/2KgAiIgM0JSGDl8ATFxsaakCGFlXPje1FRUeZ9FhtVsy+B+D3bcH7qcygYsgb5SyQaQ89dCsGgw2NxzL+GKbmgPCv7zp8sEwEREIGcICCBlROUdQ2PIJB0/DDOzR4J/1MfolClfxLY45MCMPl4DyyLaW+KhLapV1z1rDxitjUIERABEcgaAQmsrPHT2V5AgE8GRi2ajqSN41HkjtOOPKslJ1pi8okeqFOtjKnCrnpWXrAYNEQREAERyCABCawMgtJh3kmACewXlw5DSNkDCAhNNhC2Rd+O0X8NRlCpqsqz8s5loVGLgAiIwDUJSGBdE5EO8EYCzLM6N2kgAgO+R3C5eIPg9KUiGPPXYOzyfdjUs6pbJcQb0WjMIiACIiACGSAggZUBSDrEewgwHHh25jhg29sIrRLnCAfOOB6JZdFPokndsiYcqCYCIiACIiACVyMggaX1IQL/I8Bw4IV5zyP09lOOcODWmDvw0sGRuKvq7cZrFVzAV7xEQAREQARE4JoEJLCuiUgHeDoBq+xCAb91jnDgqfhiGHd0IKKLNUb/VqUQEV7A0zFofCIgAiIgAi4kIIHlQpjqyr0IWOFAn11vIaTSJRMOjEvKj7l/t8fn8T2VZ+Ve0ylrRUAERMBWBCSwbDUdMianCFjhwBuqnnRUYV937r+YdHoImtS/29S0UhMBERABERCB6yUggXW95HSeWxKwwoFBBdYisHSCGQPDgcMOjUREtUdNFXblWbnl1MpoERABEbAVAQksW02HjMkuAumFAy8l5cOcv5/CL0H9MLxDGRUKzS746lcEREAEvJCABJYXTrq3DTl2zQpET++MtOHA2bHD8OyTNbUhs7ctCI1XBERABHKAgARWDkDWJXKHAPcOPPN6JziHA/+OvwGjTryGeg2baUPm3JkWXVUEREAEvIKABJZXTLN3DdLaOzB183DH04FWOBB3vawNmb1rOWi0IiACIpArBCSwcgW7LppdBOK2/IjoqR1QpOJ+x9OBX52uj3Uhr+HZ1rcqzyq7wKtfERABERCBywhIYGlBeAQBhgPPTe6DIP8vkL9EohnT4dhwzEkYiUebNVeelUfMsgYhAiIgAu5DQALLfeZKll6BwPmZI5D6+wQUvvWcOeJSUgA+jO6D4rUHKs9Kq0YEREAERCBXCEhg5Qp2XdQVBBgOvDCnKwqX3ukIB/5w9kEcrPgOWjxUXvWsXAFZfYiACIiACFwXAQms68Kmk3KTAJPYz03qjQIJCy4LB35XaBwebtpceVa5OTm6tgiIgAiIgCEggaWF4FYEohe9haT1ryD01vPG7vikAHyW3A9lHxmkPCu3mkkZKwIiIAKeTUACy7Pn12NGZ8KB8zqh8I17HeHAr881Q0rN8ah/3y0eM04NRAREQAREwDMISGB5xjx67CgYDjw9MRLBSUsd4cB9UeWxtexktGj+kMeOWwMTAREQARFwbwISWO49fx5tPcOByT8NR+EK0Y5w4Cq/F1HnycFKYPfomdfgREAERMD9CUhguf8cetwITLHQ99rghkpH4eOfasa39mJLhDWZiHK3hHnceDUgERABERABzyMggeV5c+q2I2Kx0NOTO6GQ/5r/Dwde+A/O3TsDd9e8z23HJcNFQAREQAS8j4AElvfNue1GbPKsPnwL+fePQXC5eGNf9KWC2FpmImo3edp29sogERABERABEbgWAQmsaxHS77OVQMyKhYhb1RdFy55yhAM3+T2LW5u/gqCQItl6bXUuAiIgAiIgAtlFQAIru8iq36sSYJ7VqQ/64cabfnaUXTh0qSLyNfsMxcPLi54IiIAIiIAIuDUBCSy3nj73M555Vn9NHYxifosdeVZR8YVxsvqHiKjWwP0GJItFQAREQAREIB0CElhaFjlCwMqzCjj4BgrdcsFck1XY95UYgErNR+aIDbqICIiACIiACOQUAQmsnCLtxdc5vfQ94PsBCI2IcuRZ7fR7AuHNJynPyovXhYYuAiIgAp5MQALLk2c3l8d28fvFuLi8F0Jv/v8E9n2X7kZQs/nKs8rludHlRUAEREAEspeABFb28vXK3i/9vBIXPu+F0GJ7HR6rQ7ERiP/vW8qz8soVoUGLgAiIgPcRkMDyvjnPthHH71yPi4s6olDRPQ5hdSDqFhyv8hZqPtQk266rjkVABERABETAbgQksOw2I25oT/K+9Yhf/gwK5P/TYf3Rc6WwrfRrqNW0rfYNdMM5lckiIAIiIAJZIyCBlTV+Xn12ysltSFjUCvny/b+w2n60IjaVGoFHWzRFySL+Xs1HgxcBERABEfBeAhJY3jv31z1yCqukZZ3gn/qLo489R8pgcf4xeKRlA1SNCL7uvnWiCIiACIiACHgCAQksT5jFnBpDzEEkfNwW/gkbHFc8eKgU3kkajbpNH0XjmtraJqemQtcRAREQARGwNwEJLHvPjz2sSziPxGUdkffspw57jhwsgann+qNMgzZoU6+48qzsMVOyQgREQAREwCYEJLBsMhF2NSNx+TPwPTIXPr6JxsS/9xfC6NNDULBWK/RrFS5hZdeJk10iIAIiIAK5SkACK1fx2/fiyb++C2zsB1/fGGNk7MkATD8YiT8r9UT/VqUQEV7AvsbLMhEQAREQARHIZQISWLk8AXa7fMqRdUj56mn4pe43piXG+mHJ9qZYWqQfnm1bEXWrhNjNZNkjAiIgAiIgArYjIIFluynJJYMSziNhSVv4X/jSGJCSkAc/766C1xNfw8MNKiOycclcMkyXFQEREAEREAH3IyCB5X5z5nKLE7/sC98Dk+Hjl2T63r+nFMb9/QLKN2iKyEYllWflcuLqUAREQAREwNMJSGB5+gxfZXzJ2z9Cyg/dkNf/nDkq+lQBTNrTAwcrd8bwDmVUKNSL14aGLgIiIAIikDUCElhZ4+eWZ6ecPYykj1s4CoUyz+rzP+tjdpHXjLBSoVC3nFYZLQIiIAIiYCMCElg2moycMCX+o6eR9+8P4ZM3xVzu11234rXk8WjW+C60rVcsJ0zQNURABERABETA4wlIYNlgis+ePYv+/fvjyJEj8PPzw4QJExAREeFyy+LfCkdA4FHT75m/QzDs0Kso+2AT5Vm5nLQ6FAEREAER8HYCEli5vAJSU1PRrl07lCtXDv369cPSpUuxePFi81OggGtrTX3xYic8WORDTNndDUdv74N+rcOVZ5XL86/Li4AIiIAIeCYBCaxcntf9+/ejW7dumD9/PooWLYqUlBQ0a9YMQ4YMQfXq1V1q3ebdMXhj0REjrJRn5VK06kwEREAEREAELiMggZXLC2LXrl3o06ePEVihoaGgRysyMhKdO3d2ucDK5aHq8iIgAiIgAiLgNQQksHJ5qimwBgwYYEKDvr6+RmB16dLF/GTWg3X33Xfn8mh0eREQAREQgawS+OWXX7Lahc63AQEJrFyeBHmwcnkCdHkREAEREAERyAYCEljZADUzXR4+fNiEA+fOnYvixYsjMTERLVq0wNChQzPtwcrMdXWsCIiACIiACIhA9hGQwMo+thnqmSHBNm3aoEyZMhgxYgQWLlxofhYtWoSCBQtmqA8dJAIiIAIiIAIiYC8CElg2mI9Dhw6hV69eiIuLQ548eYzQqlGjhg0skwkiIAIiIAIiIALXQ0AC63qoZcM59GRFRUUhKCjIFBtVEwEREAEREAERcF8CEljuO3eyXAREQAREQAREwKYEJLBsOjEySwREQAREQAREwH0JSGC579zJchEQAREQAREQAZsSkMCy6cTILBEQAREQAREQAfclIIHlvnMny0VABERABERABGxKQALLphMjs0RABERABERABNyXgASW+86dLBcBERABERABEbApAQksm06MzBIBERABERABEXBfAhJY7jt3slwEREAEREAERMCmBCSwbDoxMksEREAEREAERMB9CUhgue/cyXIREAEREAEREAGbEpDAsunEyCwREAEREAEREAH3JSCB5b5zJ8tFQAREQAREQARsSkACy6YTI7NEQAREQAREQATcl4AElvvOnSwXAREQAREQARGwKQEJLJtOjMwSAREQAREQARFwXwISWO47d7JcBERABERABETApgQksGw6MTJLBERABERABETAfQlIYLnv3MlyERABERABERABmxKQwLLpxMgsERABERABERAB9yUggeW+cyfLRUAEREAEREAEbEpAAsumEyOzREAEREAEREAE3JeABJb7zp0sFwEREAEREAERsCkBCSybTozMEgEREAEREAERcF8CEljuO3eyXAREQAREQAREwKYEJLBsOjEySwREQAREQAREwH0JSGC579zJchEQAREQAREQAZsSkMCy6cTILBEQAREQAREQAfclIIHlvnMny0VABERABERABGxKQALLphMjs0RABERABERABNyXgASW+86dLBcBERABERABEbApAQksm06MzBIBERABERABEXBfAhJY7jt3slwEREAEREAERMCmBCSwbDoxMksEREAEREAERMB9CUhgue/cyXIREAEREAEREAGbEpDAsunEyCwRyA4Cs2fPxvr16zF9+nT4+PiYS1y6dAm1a9fG5MmTcc8992T4sh9++CGWLl2KxYsXO/rK8MlXOTAqKgrz589HZGQkfH19r3gkr7t27VpMnDgxS5dNTU1Fu3bt8NBDD6Fjx44Z6mvPnj347bff0LJlSzhz2Ldvn+N9V9mXIYN0kAiIgO0ISGDZbkpkkAhkDwFLSNStW9eIF6sdOHAAjzzyCFavXo2wsLAMX/zIkSOIi4tDREREhs/JyIHjxo1DTEwMRo4cecXDOZbu3bvjrrvuumwsGek/vWMolsLDwxEaGnrNLlJSUvDggw/i5ZdfRp06dWBxKFeunON9ClZX2ndNo3SACIiA7QhIYNluSmSQCGQPAYohCoJZs2bhtttuc1zkm2++Qf/+/bFx40bjzaJwWL58OQICAkCPV/Xq1ZGUlIRBgwbhjjvuwOjRozFgwAB89913GDZsGHbs2IGBAweiePHiRqTwOr169cIDDzyAr7/+Gn379kV8fDzat2+Pwf/XvpmG+rSFcXgpZAwpCRmSDKWIZPwgJfOYIQmFFCJ8kCEhROYIhTJ8MIRESBKJRKZQShIlU0kJH0jdnrf2v79bbrruOWfv27Pq5Jz933utdz/rlKffes+SJTHvnj170o8fP9KmoDjXAAAHzklEQVTTp09jLT5bvnx5Wrt2bTp06FDUduLEidS0adO0bNmykD/SrA0bNqRRo0ZFPUjMjh07Uvfu3X8Cdvfu3ajv5cuXqVmzZpFwde3aNZ0+fTpq3rp1a0LQ5s6dG3I4bty4uH///v3xzLRp09KHDx9St27d0saNG1OrVq1K88OH+3nnOnXqpKtXr8b7LV68ON6t/PqwYcNK9V28eDHuQRxnzJgRvP4pnauY3wBnlYAEKpOAglWZtF1LAlVIgKSK5GXmzJkhHoyaNWuGBNWoUSNt27YtDRw4MLVr1y6tWbMm3bx5M6QBualdu3bq3bt3PLN+/fpIujhWu379evry5Ut69epVzJUdsSEyiM68efPS3r17U9u2bdPkyZPT4MGDY84JEybE5xxLImb8jOA9f/48vkeKevXqlYYOHRqig5AgL8zHfQgbssj6TZo0KVElTSKhYw2e5ZjuyJEjcd/r16/js/Pnz4docUyKID148CDmv3HjRjzDeyFHSBfPcH92nIqYHT58OMQLUW3RokXUwVElEpVdRwwHDBgQ61L39OnT065du1KHDh2Cw6xZs+JfhwQk8P8loGD9f/fWN5PATwSQCf6jJ1lCiqpVq5Y+f/6cHj9+HKkV0oRU3L59O2Tp+/fvqU+fPmn79u2pQYMGkRxdvnw5Uqp79+6FqN26dStVr1491jl+/HiIDX1ZnTp1Sv3790/z58+PPiXGmTNnQpxOnToV6dPmzZtDQui5ovcLceL7ESNGxLwkPFzr2LFjpF5v375No0ePDmmhB2r27Nk/rc8a79+/T0+ePAkpI+ViHqQH+UGSSMAQPsaFCxciwdq9e3eI1KpVq0JAOXZcunRpvNfDhw+DAayyQRKGZJGw3b9/v8SBJC67DkPqo1akdeTIkWnhwoWJ40X6yy5dupQOHjz4n/au+esuAQnki4CCla/9sBoJVBgBEioSovKmcCQKuUE6SGrq1auXFi1aFDVkze87d+5ML168SGfPni1JAY3dpDYc9SEfV65ciaMvUhr6ud68eRPJDoKU9TUhJszF15gxY0J+6tevnx49ehRHhNxLskSdyA+yxFEjEpMN7idZI5UieUL+yuWHOUmHOIrLBmshVggWDf6stWLFijR16tQ4KiSx4h5E8NmzZ/EvzyOQCGf5UR73cyRIIkealnFA0hYsWFC6TrpFfatXrw7B4sixfDA3R4bltVfYxjuxBCRQJQQUrCrB7qISqFwCiMHw4cOjfwixyAZJEMdiyBK9SQgMPU8MkiCSFz5bt25dJDuZlNDA3bNnz+hX4giMuUnBpkyZEs9mx5EkOY0bNw6RobG+devWqUuXLiFGSBTyQqLD9yQ6NLYjeaQ9rEEKhRDS78SRHonQgQMHYh3qnjRpUuldMiGcM2dOSBTyQl3cw9enT59C/hA3judWrlwZR42kaQgREkmjOsd4165di+NORK5Hjx6lNagHYaJXjPfPODBf+XV+pr5+/frFmtSNaNJ3du7cuUjYmjdvXrm/BK4mAQlUKgEFq1Jxu5gEqoYAR4IcddG0TsN3NvjPnjSH5Ofo0aNp3759cYSHrIwdOzbSrU2bNqVBgwYl/rqPhnJSr6zBvGXLliEWiBLP8VmtWrVSo0aNYj0SnCFDhsRxGuKGSCEtWVJW/teApDqkSRwtIm6kVwgf6ROixmc02iNPrI9wlb9LJlg0yyNWNMuzPmvTnD9x4sToNSM54qiRYzp+RoDov0LMGDBiLt55y5Yt0QuWjYwjyR3CSUpHoz3HmLwv11mL69THdWplbnrLqAmef+8dq5rfCleVgAQqkoCCVZF0nVsCOSFAUkUalSUpWVkc6ZE2IU/fvn2LYzFkg0ECw3VSFyQBISGF+fjxY/xM8zvChKCVD54joaLni2NDBj1UCEffvn0jPSIdot8pS4SQKOSNPij6mEiUkCsSN0b79u2j0Z7+MY7z6N3iuK9hw4Y/rY3AMAcDUbtz504cf5LC8Rk10U9GmtamTZuogX4rerTowxo/fnwkXAzWodmf2rNB4sUz7969i79+RELhULdu3dL1kydPhkxl9bE2wphxOHbsWOrcuXNOfjMsQwISqCgCClZFkXVeCRSUwNevX6NfiSTqTwdyRhrEEd/v9hshMZnUIH18kXj97vjT+kmpSOR+9f6kbtRULl7U9qvrfPZvOPzu+3qfBCSQTwIKVj73xaokIAEJSEACEigwAQWrwJtn6RKQgAQkIAEJ5JOAgpXPfbEqCUhAAhKQgAQKTEDBKvDmWboEJCABCUhAAvkkoGDlc1+sSgISkIAEJCCBAhNQsAq8eZYuAQlIQAISkEA+CShY+dwXq5KABCQgAQlIoMAEFKwCb56lS0ACEpCABCSQTwIKVj73xaokIAEJSEACEigwAQWrwJtn6RKQgAQkIAEJ5JOAgpXPfbEqCUhAAhKQgAQKTEDBKvDmWboEJCABCUhAAvkkoGDlc1+sSgISkIAEJCCBAhNQsAq8eZYuAQlIQAISkEA+CShY+dwXq5KABCQgAQlIoMAEFKwCb56lS0ACEpCABCSQTwIKVj73xaokIAEJSEACEigwAQWrwJtn6RKQgAQkIAEJ5JOAgpXPfbEqCUhAAhKQgAQKTEDBKvDmWboEJCABCUhAAvkkoGDlc1+sSgISkIAEJCCBAhP4Czog44do06UkAAAAAElFTkSuQmCC"/>
          <p:cNvSpPr>
            <a:spLocks noChangeAspect="1" noChangeArrowheads="1"/>
          </p:cNvSpPr>
          <p:nvPr/>
        </p:nvSpPr>
        <p:spPr bwMode="auto">
          <a:xfrm>
            <a:off x="0" y="0"/>
            <a:ext cx="3377184" cy="337718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p:cNvPicPr>
            <a:picLocks noChangeAspect="1"/>
          </p:cNvPicPr>
          <p:nvPr/>
        </p:nvPicPr>
        <p:blipFill>
          <a:blip r:embed="rId2"/>
          <a:stretch>
            <a:fillRect/>
          </a:stretch>
        </p:blipFill>
        <p:spPr>
          <a:xfrm>
            <a:off x="6100826" y="2695068"/>
            <a:ext cx="5914981" cy="3663060"/>
          </a:xfrm>
          <a:prstGeom prst="rect">
            <a:avLst/>
          </a:prstGeom>
        </p:spPr>
      </p:pic>
      <p:pic>
        <p:nvPicPr>
          <p:cNvPr id="13" name="Picture 12"/>
          <p:cNvPicPr>
            <a:picLocks noChangeAspect="1"/>
          </p:cNvPicPr>
          <p:nvPr/>
        </p:nvPicPr>
        <p:blipFill>
          <a:blip r:embed="rId3"/>
          <a:stretch>
            <a:fillRect/>
          </a:stretch>
        </p:blipFill>
        <p:spPr>
          <a:xfrm>
            <a:off x="85344" y="2695068"/>
            <a:ext cx="5829804" cy="3663060"/>
          </a:xfrm>
          <a:prstGeom prst="rect">
            <a:avLst/>
          </a:prstGeom>
        </p:spPr>
      </p:pic>
      <p:pic>
        <p:nvPicPr>
          <p:cNvPr id="16" name="Picture 15"/>
          <p:cNvPicPr>
            <a:picLocks noChangeAspect="1"/>
          </p:cNvPicPr>
          <p:nvPr/>
        </p:nvPicPr>
        <p:blipFill>
          <a:blip r:embed="rId4"/>
          <a:stretch>
            <a:fillRect/>
          </a:stretch>
        </p:blipFill>
        <p:spPr>
          <a:xfrm>
            <a:off x="10083705" y="1998265"/>
            <a:ext cx="1895953" cy="696803"/>
          </a:xfrm>
          <a:prstGeom prst="rect">
            <a:avLst/>
          </a:prstGeom>
        </p:spPr>
      </p:pic>
    </p:spTree>
    <p:extLst>
      <p:ext uri="{BB962C8B-B14F-4D97-AF65-F5344CB8AC3E}">
        <p14:creationId xmlns:p14="http://schemas.microsoft.com/office/powerpoint/2010/main" val="17977739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Lidar as a height measurement</a:t>
            </a:r>
            <a:endParaRPr lang="en-US" dirty="0"/>
          </a:p>
        </p:txBody>
      </p:sp>
      <p:sp>
        <p:nvSpPr>
          <p:cNvPr id="3" name="Content Placeholder 2"/>
          <p:cNvSpPr>
            <a:spLocks noGrp="1"/>
          </p:cNvSpPr>
          <p:nvPr>
            <p:ph idx="1"/>
          </p:nvPr>
        </p:nvSpPr>
        <p:spPr/>
        <p:txBody>
          <a:bodyPr/>
          <a:lstStyle/>
          <a:p>
            <a:r>
              <a:rPr lang="en-US" dirty="0" smtClean="0"/>
              <a:t>We use the Lidar to get an accurate estimation of the drone’s height .</a:t>
            </a:r>
          </a:p>
          <a:p>
            <a:r>
              <a:rPr lang="en-US" dirty="0" smtClean="0"/>
              <a:t>We needed to find a way to estimate the drone height with the Lidar during the flight while the drone turns.</a:t>
            </a:r>
          </a:p>
          <a:p>
            <a:endParaRPr lang="en-US" dirty="0" smtClean="0"/>
          </a:p>
        </p:txBody>
      </p:sp>
      <p:pic>
        <p:nvPicPr>
          <p:cNvPr id="4" name="Picture 3"/>
          <p:cNvPicPr>
            <a:picLocks noChangeAspect="1"/>
          </p:cNvPicPr>
          <p:nvPr/>
        </p:nvPicPr>
        <p:blipFill>
          <a:blip r:embed="rId2"/>
          <a:stretch>
            <a:fillRect/>
          </a:stretch>
        </p:blipFill>
        <p:spPr>
          <a:xfrm>
            <a:off x="4108174" y="3513678"/>
            <a:ext cx="3571748" cy="2685954"/>
          </a:xfrm>
          <a:prstGeom prst="rect">
            <a:avLst/>
          </a:prstGeom>
        </p:spPr>
      </p:pic>
    </p:spTree>
    <p:extLst>
      <p:ext uri="{BB962C8B-B14F-4D97-AF65-F5344CB8AC3E}">
        <p14:creationId xmlns:p14="http://schemas.microsoft.com/office/powerpoint/2010/main" val="1833316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626" y="484632"/>
            <a:ext cx="10359622" cy="1609344"/>
          </a:xfrm>
        </p:spPr>
        <p:txBody>
          <a:bodyPr/>
          <a:lstStyle/>
          <a:p>
            <a:r>
              <a:rPr lang="en-US" dirty="0" smtClean="0"/>
              <a:t>Estimate the height base on </a:t>
            </a:r>
            <a:r>
              <a:rPr lang="en-US" smtClean="0"/>
              <a:t>the Lidar</a:t>
            </a:r>
            <a:endParaRPr lang="en-US"/>
          </a:p>
        </p:txBody>
      </p:sp>
      <p:sp>
        <p:nvSpPr>
          <p:cNvPr id="3" name="Content Placeholder 2"/>
          <p:cNvSpPr>
            <a:spLocks noGrp="1"/>
          </p:cNvSpPr>
          <p:nvPr>
            <p:ph idx="1"/>
          </p:nvPr>
        </p:nvSpPr>
        <p:spPr>
          <a:xfrm>
            <a:off x="901148" y="5261112"/>
            <a:ext cx="10227100" cy="911087"/>
          </a:xfrm>
        </p:spPr>
        <p:txBody>
          <a:bodyPr/>
          <a:lstStyle/>
          <a:p>
            <a:r>
              <a:rPr lang="en-US" dirty="0" smtClean="0"/>
              <a:t>So the equation is:</a:t>
            </a:r>
          </a:p>
          <a:p>
            <a:r>
              <a:rPr lang="en-US" dirty="0" smtClean="0"/>
              <a:t>Height = (cos(Pitch) * </a:t>
            </a:r>
            <a:r>
              <a:rPr lang="en-US" dirty="0" err="1" smtClean="0"/>
              <a:t>IR_distance</a:t>
            </a:r>
            <a:r>
              <a:rPr lang="en-US" dirty="0" smtClean="0"/>
              <a:t>) * cos(Roll)</a:t>
            </a:r>
            <a:endParaRPr lang="en-US" dirty="0"/>
          </a:p>
        </p:txBody>
      </p:sp>
      <p:pic>
        <p:nvPicPr>
          <p:cNvPr id="4" name="Picture 3"/>
          <p:cNvPicPr>
            <a:picLocks noChangeAspect="1"/>
          </p:cNvPicPr>
          <p:nvPr/>
        </p:nvPicPr>
        <p:blipFill>
          <a:blip r:embed="rId2"/>
          <a:stretch>
            <a:fillRect/>
          </a:stretch>
        </p:blipFill>
        <p:spPr>
          <a:xfrm>
            <a:off x="3896139" y="1730183"/>
            <a:ext cx="3804754" cy="3258156"/>
          </a:xfrm>
          <a:prstGeom prst="rect">
            <a:avLst/>
          </a:prstGeom>
        </p:spPr>
      </p:pic>
    </p:spTree>
    <p:extLst>
      <p:ext uri="{BB962C8B-B14F-4D97-AF65-F5344CB8AC3E}">
        <p14:creationId xmlns:p14="http://schemas.microsoft.com/office/powerpoint/2010/main" val="494041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The Infrastructure - General</a:t>
            </a:r>
          </a:p>
        </p:txBody>
      </p:sp>
      <p:sp>
        <p:nvSpPr>
          <p:cNvPr id="3" name="Content Placeholder 2"/>
          <p:cNvSpPr>
            <a:spLocks noGrp="1"/>
          </p:cNvSpPr>
          <p:nvPr>
            <p:ph idx="1"/>
          </p:nvPr>
        </p:nvSpPr>
        <p:spPr/>
        <p:txBody>
          <a:bodyPr/>
          <a:lstStyle/>
          <a:p>
            <a:r>
              <a:rPr lang="en-US" dirty="0"/>
              <a:t>Our system is written mainly in C++, and only specific components are written in python. We are combining the two languages because the drone SDK is written in python.</a:t>
            </a:r>
          </a:p>
          <a:p>
            <a:r>
              <a:rPr lang="en-US" dirty="0"/>
              <a:t>The system is generic. Adding new missions should be simple.</a:t>
            </a:r>
          </a:p>
          <a:p>
            <a:r>
              <a:rPr lang="en-US" dirty="0"/>
              <a:t>The system has wide variety of options for debugging the mission in real time and after the run.</a:t>
            </a:r>
          </a:p>
          <a:p>
            <a:r>
              <a:rPr lang="en-US" dirty="0"/>
              <a:t>The system is multi-processor and utilizing all of the </a:t>
            </a:r>
            <a:r>
              <a:rPr lang="en-US" dirty="0" err="1"/>
              <a:t>Odroid</a:t>
            </a:r>
            <a:r>
              <a:rPr lang="en-US" dirty="0"/>
              <a:t> resources to reach maximum performance.</a:t>
            </a:r>
          </a:p>
        </p:txBody>
      </p:sp>
    </p:spTree>
    <p:extLst>
      <p:ext uri="{BB962C8B-B14F-4D97-AF65-F5344CB8AC3E}">
        <p14:creationId xmlns:p14="http://schemas.microsoft.com/office/powerpoint/2010/main" val="3747358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The Infrastructure – The Difficulties</a:t>
            </a:r>
          </a:p>
        </p:txBody>
      </p:sp>
      <p:sp>
        <p:nvSpPr>
          <p:cNvPr id="3" name="Content Placeholder 2"/>
          <p:cNvSpPr>
            <a:spLocks noGrp="1"/>
          </p:cNvSpPr>
          <p:nvPr>
            <p:ph idx="1"/>
          </p:nvPr>
        </p:nvSpPr>
        <p:spPr/>
        <p:txBody>
          <a:bodyPr/>
          <a:lstStyle/>
          <a:p>
            <a:r>
              <a:rPr lang="en-US" dirty="0"/>
              <a:t>Linkage C++ with Python – we had to find a way to run C++ code from Python, as the drone SDK is written in Python. The solution we chose is a library called Boost::Python which enables to run C++ and Python code together.</a:t>
            </a:r>
          </a:p>
          <a:p>
            <a:r>
              <a:rPr lang="en-US" dirty="0"/>
              <a:t>Python is designed to be single-threaded. In order to run our C++ code on multi threads, we had to design a sub system that is responsible for that.</a:t>
            </a:r>
          </a:p>
          <a:p>
            <a:r>
              <a:rPr lang="en-US" dirty="0"/>
              <a:t>The previous students had difficulties to stream video from the </a:t>
            </a:r>
            <a:r>
              <a:rPr lang="en-US" dirty="0" err="1"/>
              <a:t>Odroid</a:t>
            </a:r>
            <a:r>
              <a:rPr lang="en-US" dirty="0"/>
              <a:t> to the ground control stations. We wrote UDP endpoints in C++ and succeeded to stream the video in good quality.</a:t>
            </a:r>
          </a:p>
        </p:txBody>
      </p:sp>
    </p:spTree>
    <p:extLst>
      <p:ext uri="{BB962C8B-B14F-4D97-AF65-F5344CB8AC3E}">
        <p14:creationId xmlns:p14="http://schemas.microsoft.com/office/powerpoint/2010/main" val="4101286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46956" y="1170086"/>
            <a:ext cx="11816443" cy="5441902"/>
          </a:xfrm>
          <a:prstGeom prst="rect">
            <a:avLst/>
          </a:prstGeom>
        </p:spPr>
      </p:pic>
      <p:sp>
        <p:nvSpPr>
          <p:cNvPr id="4" name="Title 1"/>
          <p:cNvSpPr>
            <a:spLocks noGrp="1"/>
          </p:cNvSpPr>
          <p:nvPr>
            <p:ph type="title"/>
          </p:nvPr>
        </p:nvSpPr>
        <p:spPr>
          <a:xfrm>
            <a:off x="797377" y="0"/>
            <a:ext cx="10515600" cy="1325563"/>
          </a:xfrm>
        </p:spPr>
        <p:txBody>
          <a:bodyPr/>
          <a:lstStyle/>
          <a:p>
            <a:pPr algn="ctr"/>
            <a:r>
              <a:rPr lang="en-US" dirty="0" smtClean="0"/>
              <a:t>High level flow chart</a:t>
            </a:r>
            <a:endParaRPr lang="en-US" dirty="0"/>
          </a:p>
        </p:txBody>
      </p:sp>
    </p:spTree>
    <p:extLst>
      <p:ext uri="{BB962C8B-B14F-4D97-AF65-F5344CB8AC3E}">
        <p14:creationId xmlns:p14="http://schemas.microsoft.com/office/powerpoint/2010/main" val="64867334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Wood Type</Template>
  <TotalTime>244</TotalTime>
  <Words>1526</Words>
  <Application>Microsoft Macintosh PowerPoint</Application>
  <PresentationFormat>Widescreen</PresentationFormat>
  <Paragraphs>107</Paragraphs>
  <Slides>22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Calibri</vt:lpstr>
      <vt:lpstr>David</vt:lpstr>
      <vt:lpstr>Mangal</vt:lpstr>
      <vt:lpstr>Rockwell</vt:lpstr>
      <vt:lpstr>Rockwell Condensed</vt:lpstr>
      <vt:lpstr>Rockwell Extra Bold</vt:lpstr>
      <vt:lpstr>Wingdings</vt:lpstr>
      <vt:lpstr>Wood Type</vt:lpstr>
      <vt:lpstr>Drone package delivery project</vt:lpstr>
      <vt:lpstr>On-the-job Training</vt:lpstr>
      <vt:lpstr>Understand the goal and Create long term tasks</vt:lpstr>
      <vt:lpstr>PowerPoint Presentation</vt:lpstr>
      <vt:lpstr>Lidar as a height measurement</vt:lpstr>
      <vt:lpstr>Estimate the height base on the Lidar</vt:lpstr>
      <vt:lpstr>The Infrastructure - General</vt:lpstr>
      <vt:lpstr>The Infrastructure – The Difficulties</vt:lpstr>
      <vt:lpstr>High level flow chart</vt:lpstr>
      <vt:lpstr>Odroid Components</vt:lpstr>
      <vt:lpstr>Communication channel and Browser</vt:lpstr>
      <vt:lpstr>Browser UI for Demo mission</vt:lpstr>
      <vt:lpstr>The infrastructure – Odroid Components</vt:lpstr>
      <vt:lpstr>The infrastructure – Odroid Components (cont.)</vt:lpstr>
      <vt:lpstr>Video Channels</vt:lpstr>
      <vt:lpstr>The infrastructure – Odroid Components (cont.)</vt:lpstr>
      <vt:lpstr>The infrastructure – GCS components</vt:lpstr>
      <vt:lpstr>The infrastructure – GCS components (cont.)</vt:lpstr>
      <vt:lpstr>COARSE TARGET SEARCH algorithm</vt:lpstr>
      <vt:lpstr>Fine Target search algorithm</vt:lpstr>
      <vt:lpstr>PID controller</vt:lpstr>
      <vt:lpstr>Final Videos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Gal Malka</dc:creator>
  <cp:lastModifiedBy>Microsoft Office User</cp:lastModifiedBy>
  <cp:revision>30</cp:revision>
  <dcterms:created xsi:type="dcterms:W3CDTF">2016-12-20T17:36:37Z</dcterms:created>
  <dcterms:modified xsi:type="dcterms:W3CDTF">2017-04-23T07:42:03Z</dcterms:modified>
</cp:coreProperties>
</file>

<file path=docProps/thumbnail.jpeg>
</file>